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0" r:id="rId4"/>
    <p:sldId id="271" r:id="rId5"/>
    <p:sldId id="261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C0D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4ACBE-C842-2F43-BB61-079D540CAC45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4EE3D18E-C860-D546-BD14-D94EE82D875E}">
      <dgm:prSet phldrT="[Text]"/>
      <dgm:spPr>
        <a:solidFill>
          <a:schemeClr val="bg1"/>
        </a:solidFill>
        <a:ln>
          <a:solidFill>
            <a:srgbClr val="404040"/>
          </a:solidFill>
        </a:ln>
      </dgm:spPr>
      <dgm:t>
        <a:bodyPr/>
        <a:lstStyle/>
        <a:p>
          <a:r>
            <a:rPr lang="en-US" dirty="0" smtClean="0">
              <a:solidFill>
                <a:srgbClr val="BC0D4C"/>
              </a:solidFill>
            </a:rPr>
            <a:t>Leadership</a:t>
          </a:r>
          <a:endParaRPr lang="en-US" dirty="0">
            <a:solidFill>
              <a:srgbClr val="BC0D4C"/>
            </a:solidFill>
          </a:endParaRPr>
        </a:p>
      </dgm:t>
    </dgm:pt>
    <dgm:pt modelId="{05068B10-D6A9-F440-BE33-3C6DC770E904}" type="parTrans" cxnId="{A1D609FC-ADB6-3C4D-8F4E-055A148A8378}">
      <dgm:prSet/>
      <dgm:spPr/>
      <dgm:t>
        <a:bodyPr/>
        <a:lstStyle/>
        <a:p>
          <a:endParaRPr lang="en-US"/>
        </a:p>
      </dgm:t>
    </dgm:pt>
    <dgm:pt modelId="{5076B76D-745D-984F-9ADA-2C10EFF8FAFD}" type="sibTrans" cxnId="{A1D609FC-ADB6-3C4D-8F4E-055A148A8378}">
      <dgm:prSet/>
      <dgm:spPr/>
      <dgm:t>
        <a:bodyPr/>
        <a:lstStyle/>
        <a:p>
          <a:endParaRPr lang="en-US"/>
        </a:p>
      </dgm:t>
    </dgm:pt>
    <dgm:pt modelId="{19D62946-146D-5640-ADF0-9085C251CA07}">
      <dgm:prSet phldrT="[Text]"/>
      <dgm:spPr>
        <a:solidFill>
          <a:schemeClr val="bg1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BC0D4C"/>
              </a:solidFill>
            </a:rPr>
            <a:t>Professional Capacity</a:t>
          </a:r>
          <a:endParaRPr lang="en-US" dirty="0">
            <a:solidFill>
              <a:srgbClr val="BC0D4C"/>
            </a:solidFill>
          </a:endParaRPr>
        </a:p>
      </dgm:t>
    </dgm:pt>
    <dgm:pt modelId="{342B489D-65D0-6146-8C0F-47EF1DBFD707}" type="parTrans" cxnId="{06DD54B4-136E-6146-AD53-E166578847CE}">
      <dgm:prSet/>
      <dgm:spPr>
        <a:solidFill>
          <a:srgbClr val="BC0D4C"/>
        </a:solidFill>
      </dgm:spPr>
      <dgm:t>
        <a:bodyPr/>
        <a:lstStyle/>
        <a:p>
          <a:endParaRPr lang="en-US" dirty="0"/>
        </a:p>
      </dgm:t>
    </dgm:pt>
    <dgm:pt modelId="{2257A737-5968-C14F-AB32-327D5185882E}" type="sibTrans" cxnId="{06DD54B4-136E-6146-AD53-E166578847CE}">
      <dgm:prSet/>
      <dgm:spPr/>
      <dgm:t>
        <a:bodyPr/>
        <a:lstStyle/>
        <a:p>
          <a:endParaRPr lang="en-US"/>
        </a:p>
      </dgm:t>
    </dgm:pt>
    <dgm:pt modelId="{0E30C168-33F5-D543-84E2-6717A1CB55D5}">
      <dgm:prSet phldrT="[Text]"/>
      <dgm:spPr>
        <a:solidFill>
          <a:schemeClr val="bg1"/>
        </a:solidFill>
        <a:ln>
          <a:solidFill>
            <a:srgbClr val="404040"/>
          </a:solidFill>
        </a:ln>
      </dgm:spPr>
      <dgm:t>
        <a:bodyPr/>
        <a:lstStyle/>
        <a:p>
          <a:r>
            <a:rPr lang="en-US" dirty="0" smtClean="0">
              <a:solidFill>
                <a:srgbClr val="BC0D4C"/>
              </a:solidFill>
            </a:rPr>
            <a:t>Organizational Climate</a:t>
          </a:r>
          <a:endParaRPr lang="en-US" dirty="0">
            <a:solidFill>
              <a:srgbClr val="BC0D4C"/>
            </a:solidFill>
          </a:endParaRPr>
        </a:p>
      </dgm:t>
    </dgm:pt>
    <dgm:pt modelId="{850A9836-75D1-E844-97EE-366C05C8AB92}" type="parTrans" cxnId="{0EB7E112-9897-EA49-94FC-D094484EC394}">
      <dgm:prSet/>
      <dgm:spPr>
        <a:solidFill>
          <a:srgbClr val="BC0D4C"/>
        </a:solidFill>
      </dgm:spPr>
      <dgm:t>
        <a:bodyPr/>
        <a:lstStyle/>
        <a:p>
          <a:endParaRPr lang="en-US" dirty="0"/>
        </a:p>
      </dgm:t>
    </dgm:pt>
    <dgm:pt modelId="{DA2F6C77-3AB2-E248-AB6C-B50CAE8C886E}" type="sibTrans" cxnId="{0EB7E112-9897-EA49-94FC-D094484EC394}">
      <dgm:prSet/>
      <dgm:spPr/>
      <dgm:t>
        <a:bodyPr/>
        <a:lstStyle/>
        <a:p>
          <a:endParaRPr lang="en-US"/>
        </a:p>
      </dgm:t>
    </dgm:pt>
    <dgm:pt modelId="{B14FC627-A944-C84F-990C-50A7BB07172D}">
      <dgm:prSet phldrT="[Text]"/>
      <dgm:spPr>
        <a:solidFill>
          <a:schemeClr val="bg1"/>
        </a:solidFill>
        <a:ln>
          <a:solidFill>
            <a:srgbClr val="404040"/>
          </a:solidFill>
        </a:ln>
      </dgm:spPr>
      <dgm:t>
        <a:bodyPr/>
        <a:lstStyle/>
        <a:p>
          <a:r>
            <a:rPr lang="en-US" dirty="0" smtClean="0">
              <a:solidFill>
                <a:srgbClr val="BC0D4C"/>
              </a:solidFill>
            </a:rPr>
            <a:t>Teaching and Learning</a:t>
          </a:r>
          <a:endParaRPr lang="en-US" dirty="0">
            <a:solidFill>
              <a:srgbClr val="BC0D4C"/>
            </a:solidFill>
          </a:endParaRPr>
        </a:p>
      </dgm:t>
    </dgm:pt>
    <dgm:pt modelId="{6601AE22-2BC3-5F43-9561-C3B4B0B00760}" type="parTrans" cxnId="{18205F2C-EC9E-574A-AA76-45FC19FFA736}">
      <dgm:prSet/>
      <dgm:spPr>
        <a:solidFill>
          <a:srgbClr val="BC0D4C"/>
        </a:solidFill>
      </dgm:spPr>
      <dgm:t>
        <a:bodyPr/>
        <a:lstStyle/>
        <a:p>
          <a:endParaRPr lang="en-US" dirty="0"/>
        </a:p>
      </dgm:t>
    </dgm:pt>
    <dgm:pt modelId="{884C2754-C53C-4344-AC52-1B8C6077F2D4}" type="sibTrans" cxnId="{18205F2C-EC9E-574A-AA76-45FC19FFA736}">
      <dgm:prSet/>
      <dgm:spPr/>
      <dgm:t>
        <a:bodyPr/>
        <a:lstStyle/>
        <a:p>
          <a:endParaRPr lang="en-US"/>
        </a:p>
      </dgm:t>
    </dgm:pt>
    <dgm:pt modelId="{01716F71-C467-D54E-92CC-CFC6C43A8843}">
      <dgm:prSet phldrT="[Text]"/>
      <dgm:spPr>
        <a:solidFill>
          <a:schemeClr val="bg1"/>
        </a:solidFill>
        <a:ln>
          <a:solidFill>
            <a:srgbClr val="404040"/>
          </a:solidFill>
        </a:ln>
      </dgm:spPr>
      <dgm:t>
        <a:bodyPr/>
        <a:lstStyle/>
        <a:p>
          <a:r>
            <a:rPr lang="en-US" dirty="0" smtClean="0">
              <a:solidFill>
                <a:srgbClr val="BC0D4C"/>
              </a:solidFill>
            </a:rPr>
            <a:t>Family Partnership</a:t>
          </a:r>
          <a:endParaRPr lang="en-US" dirty="0">
            <a:solidFill>
              <a:srgbClr val="BC0D4C"/>
            </a:solidFill>
          </a:endParaRPr>
        </a:p>
      </dgm:t>
    </dgm:pt>
    <dgm:pt modelId="{C0BFD756-19CE-114B-BD60-1903147E5530}" type="parTrans" cxnId="{8A515145-6756-5F41-82B9-D500EFFC7D4B}">
      <dgm:prSet/>
      <dgm:spPr>
        <a:solidFill>
          <a:srgbClr val="BC0D4C"/>
        </a:solidFill>
      </dgm:spPr>
      <dgm:t>
        <a:bodyPr/>
        <a:lstStyle/>
        <a:p>
          <a:endParaRPr lang="en-US" dirty="0"/>
        </a:p>
      </dgm:t>
    </dgm:pt>
    <dgm:pt modelId="{D4972A0E-A50B-D146-B4CB-B3AC8C6CDF58}" type="sibTrans" cxnId="{8A515145-6756-5F41-82B9-D500EFFC7D4B}">
      <dgm:prSet/>
      <dgm:spPr/>
      <dgm:t>
        <a:bodyPr/>
        <a:lstStyle/>
        <a:p>
          <a:endParaRPr lang="en-US"/>
        </a:p>
      </dgm:t>
    </dgm:pt>
    <dgm:pt modelId="{DAA5EE3B-F93E-0E44-BCAC-6BD6D50382C5}">
      <dgm:prSet phldrT="[Text]"/>
      <dgm:spPr>
        <a:solidFill>
          <a:schemeClr val="bg1"/>
        </a:solidFill>
        <a:ln>
          <a:solidFill>
            <a:srgbClr val="404040"/>
          </a:solidFill>
        </a:ln>
      </dgm:spPr>
      <dgm:t>
        <a:bodyPr/>
        <a:lstStyle/>
        <a:p>
          <a:r>
            <a:rPr lang="en-US" dirty="0" smtClean="0">
              <a:solidFill>
                <a:srgbClr val="BC0D4C"/>
              </a:solidFill>
            </a:rPr>
            <a:t>Community Partnership</a:t>
          </a:r>
          <a:endParaRPr lang="en-US" dirty="0">
            <a:solidFill>
              <a:srgbClr val="BC0D4C"/>
            </a:solidFill>
          </a:endParaRPr>
        </a:p>
      </dgm:t>
    </dgm:pt>
    <dgm:pt modelId="{D1D16C9B-3B5F-084A-A042-3B5042892D9C}" type="parTrans" cxnId="{1BE08EB2-5815-9F47-B153-9FA87379C0B2}">
      <dgm:prSet/>
      <dgm:spPr>
        <a:solidFill>
          <a:srgbClr val="BC0D4C"/>
        </a:solidFill>
      </dgm:spPr>
      <dgm:t>
        <a:bodyPr/>
        <a:lstStyle/>
        <a:p>
          <a:endParaRPr lang="en-US" dirty="0"/>
        </a:p>
      </dgm:t>
    </dgm:pt>
    <dgm:pt modelId="{3CBF4EE4-F06F-C043-862E-182E07FF822F}" type="sibTrans" cxnId="{1BE08EB2-5815-9F47-B153-9FA87379C0B2}">
      <dgm:prSet/>
      <dgm:spPr/>
      <dgm:t>
        <a:bodyPr/>
        <a:lstStyle/>
        <a:p>
          <a:endParaRPr lang="en-US"/>
        </a:p>
      </dgm:t>
    </dgm:pt>
    <dgm:pt modelId="{2542B1B0-C03A-AD42-AB47-346DDCE7A015}" type="pres">
      <dgm:prSet presAssocID="{1E54ACBE-C842-2F43-BB61-079D540CAC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46ADC9-D6A3-D04E-B3DB-AC53C6B5F13A}" type="pres">
      <dgm:prSet presAssocID="{4EE3D18E-C860-D546-BD14-D94EE82D875E}" presName="centerShape" presStyleLbl="node0" presStyleIdx="0" presStyleCnt="1"/>
      <dgm:spPr/>
      <dgm:t>
        <a:bodyPr/>
        <a:lstStyle/>
        <a:p>
          <a:endParaRPr lang="en-US"/>
        </a:p>
      </dgm:t>
    </dgm:pt>
    <dgm:pt modelId="{7E7853A4-1266-2041-AD2A-436CB0AFE42A}" type="pres">
      <dgm:prSet presAssocID="{342B489D-65D0-6146-8C0F-47EF1DBFD707}" presName="parTrans" presStyleLbl="sibTrans2D1" presStyleIdx="0" presStyleCnt="5"/>
      <dgm:spPr/>
      <dgm:t>
        <a:bodyPr/>
        <a:lstStyle/>
        <a:p>
          <a:endParaRPr lang="en-US"/>
        </a:p>
      </dgm:t>
    </dgm:pt>
    <dgm:pt modelId="{EE8072CD-7B80-514C-87E1-B2E348024B5D}" type="pres">
      <dgm:prSet presAssocID="{342B489D-65D0-6146-8C0F-47EF1DBFD70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652057B-B9B8-914C-BFF9-2434051DF790}" type="pres">
      <dgm:prSet presAssocID="{19D62946-146D-5640-ADF0-9085C251CA0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0BA10-BD75-804A-A448-242B8E17AE03}" type="pres">
      <dgm:prSet presAssocID="{850A9836-75D1-E844-97EE-366C05C8AB92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8C63471-38C2-DD43-8707-E052889C3C7A}" type="pres">
      <dgm:prSet presAssocID="{850A9836-75D1-E844-97EE-366C05C8AB9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00CE44D-C93C-CF4A-8627-43E7DB9D4F7E}" type="pres">
      <dgm:prSet presAssocID="{0E30C168-33F5-D543-84E2-6717A1CB55D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5BBA3-FA08-764E-A64E-5EEEC478919B}" type="pres">
      <dgm:prSet presAssocID="{6601AE22-2BC3-5F43-9561-C3B4B0B00760}" presName="parTrans" presStyleLbl="sibTrans2D1" presStyleIdx="2" presStyleCnt="5"/>
      <dgm:spPr/>
      <dgm:t>
        <a:bodyPr/>
        <a:lstStyle/>
        <a:p>
          <a:endParaRPr lang="en-US"/>
        </a:p>
      </dgm:t>
    </dgm:pt>
    <dgm:pt modelId="{C0909411-D530-C64F-AA33-70BE169E9D86}" type="pres">
      <dgm:prSet presAssocID="{6601AE22-2BC3-5F43-9561-C3B4B0B0076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7D2A594-E5A1-8846-9300-47CEDA5834D0}" type="pres">
      <dgm:prSet presAssocID="{B14FC627-A944-C84F-990C-50A7BB0717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18E77-0E34-5847-8A49-57A15E1F7071}" type="pres">
      <dgm:prSet presAssocID="{C0BFD756-19CE-114B-BD60-1903147E5530}" presName="parTrans" presStyleLbl="sibTrans2D1" presStyleIdx="3" presStyleCnt="5"/>
      <dgm:spPr/>
      <dgm:t>
        <a:bodyPr/>
        <a:lstStyle/>
        <a:p>
          <a:endParaRPr lang="en-US"/>
        </a:p>
      </dgm:t>
    </dgm:pt>
    <dgm:pt modelId="{B06A2E0E-07F9-614F-963B-6A8C3705A5E1}" type="pres">
      <dgm:prSet presAssocID="{C0BFD756-19CE-114B-BD60-1903147E553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8376CCC-7BE6-2747-9689-25D06BCA120E}" type="pres">
      <dgm:prSet presAssocID="{01716F71-C467-D54E-92CC-CFC6C43A884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1B80B-CC89-584F-9600-2AE2E1375500}" type="pres">
      <dgm:prSet presAssocID="{D1D16C9B-3B5F-084A-A042-3B5042892D9C}" presName="parTrans" presStyleLbl="sibTrans2D1" presStyleIdx="4" presStyleCnt="5"/>
      <dgm:spPr/>
      <dgm:t>
        <a:bodyPr/>
        <a:lstStyle/>
        <a:p>
          <a:endParaRPr lang="en-US"/>
        </a:p>
      </dgm:t>
    </dgm:pt>
    <dgm:pt modelId="{BD8AFB8B-91E9-344F-B8CA-13A26432ECB3}" type="pres">
      <dgm:prSet presAssocID="{D1D16C9B-3B5F-084A-A042-3B5042892D9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FCFD01C-DECA-6A4E-BF47-DFAFC7CA5832}" type="pres">
      <dgm:prSet presAssocID="{DAA5EE3B-F93E-0E44-BCAC-6BD6D50382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5DF2A8-CABB-FF4B-AAEF-959C39BE7365}" type="presOf" srcId="{D1D16C9B-3B5F-084A-A042-3B5042892D9C}" destId="{D451B80B-CC89-584F-9600-2AE2E1375500}" srcOrd="0" destOrd="0" presId="urn:microsoft.com/office/officeart/2005/8/layout/radial5"/>
    <dgm:cxn modelId="{CA649FBC-7C46-8849-A250-93309D08DB6F}" type="presOf" srcId="{342B489D-65D0-6146-8C0F-47EF1DBFD707}" destId="{EE8072CD-7B80-514C-87E1-B2E348024B5D}" srcOrd="1" destOrd="0" presId="urn:microsoft.com/office/officeart/2005/8/layout/radial5"/>
    <dgm:cxn modelId="{0EB7E112-9897-EA49-94FC-D094484EC394}" srcId="{4EE3D18E-C860-D546-BD14-D94EE82D875E}" destId="{0E30C168-33F5-D543-84E2-6717A1CB55D5}" srcOrd="1" destOrd="0" parTransId="{850A9836-75D1-E844-97EE-366C05C8AB92}" sibTransId="{DA2F6C77-3AB2-E248-AB6C-B50CAE8C886E}"/>
    <dgm:cxn modelId="{A1D609FC-ADB6-3C4D-8F4E-055A148A8378}" srcId="{1E54ACBE-C842-2F43-BB61-079D540CAC45}" destId="{4EE3D18E-C860-D546-BD14-D94EE82D875E}" srcOrd="0" destOrd="0" parTransId="{05068B10-D6A9-F440-BE33-3C6DC770E904}" sibTransId="{5076B76D-745D-984F-9ADA-2C10EFF8FAFD}"/>
    <dgm:cxn modelId="{372EF9EE-5ABE-724D-8AF6-1CFC180A2D14}" type="presOf" srcId="{850A9836-75D1-E844-97EE-366C05C8AB92}" destId="{9C70BA10-BD75-804A-A448-242B8E17AE03}" srcOrd="0" destOrd="0" presId="urn:microsoft.com/office/officeart/2005/8/layout/radial5"/>
    <dgm:cxn modelId="{416FB7B7-C6B1-B142-8002-5977A4996756}" type="presOf" srcId="{4EE3D18E-C860-D546-BD14-D94EE82D875E}" destId="{F346ADC9-D6A3-D04E-B3DB-AC53C6B5F13A}" srcOrd="0" destOrd="0" presId="urn:microsoft.com/office/officeart/2005/8/layout/radial5"/>
    <dgm:cxn modelId="{1A504744-FDCB-D74B-9453-73A4A3A0AF0C}" type="presOf" srcId="{B14FC627-A944-C84F-990C-50A7BB07172D}" destId="{17D2A594-E5A1-8846-9300-47CEDA5834D0}" srcOrd="0" destOrd="0" presId="urn:microsoft.com/office/officeart/2005/8/layout/radial5"/>
    <dgm:cxn modelId="{7EB960DF-134E-6D41-9DA7-5911C89A849E}" type="presOf" srcId="{850A9836-75D1-E844-97EE-366C05C8AB92}" destId="{E8C63471-38C2-DD43-8707-E052889C3C7A}" srcOrd="1" destOrd="0" presId="urn:microsoft.com/office/officeart/2005/8/layout/radial5"/>
    <dgm:cxn modelId="{3E0AD91E-5A3D-8143-BFFD-6413E18756E0}" type="presOf" srcId="{D1D16C9B-3B5F-084A-A042-3B5042892D9C}" destId="{BD8AFB8B-91E9-344F-B8CA-13A26432ECB3}" srcOrd="1" destOrd="0" presId="urn:microsoft.com/office/officeart/2005/8/layout/radial5"/>
    <dgm:cxn modelId="{06DD54B4-136E-6146-AD53-E166578847CE}" srcId="{4EE3D18E-C860-D546-BD14-D94EE82D875E}" destId="{19D62946-146D-5640-ADF0-9085C251CA07}" srcOrd="0" destOrd="0" parTransId="{342B489D-65D0-6146-8C0F-47EF1DBFD707}" sibTransId="{2257A737-5968-C14F-AB32-327D5185882E}"/>
    <dgm:cxn modelId="{8201E228-675F-384F-9D69-B1006B2A389D}" type="presOf" srcId="{DAA5EE3B-F93E-0E44-BCAC-6BD6D50382C5}" destId="{AFCFD01C-DECA-6A4E-BF47-DFAFC7CA5832}" srcOrd="0" destOrd="0" presId="urn:microsoft.com/office/officeart/2005/8/layout/radial5"/>
    <dgm:cxn modelId="{C5FFC1BC-AAE7-6349-B7E2-B247F7C47EE1}" type="presOf" srcId="{0E30C168-33F5-D543-84E2-6717A1CB55D5}" destId="{600CE44D-C93C-CF4A-8627-43E7DB9D4F7E}" srcOrd="0" destOrd="0" presId="urn:microsoft.com/office/officeart/2005/8/layout/radial5"/>
    <dgm:cxn modelId="{CB3166A0-8BCE-A842-91BE-50DA7610E5CE}" type="presOf" srcId="{6601AE22-2BC3-5F43-9561-C3B4B0B00760}" destId="{C0909411-D530-C64F-AA33-70BE169E9D86}" srcOrd="1" destOrd="0" presId="urn:microsoft.com/office/officeart/2005/8/layout/radial5"/>
    <dgm:cxn modelId="{04226139-6AAD-CF43-8155-25D268CB5646}" type="presOf" srcId="{342B489D-65D0-6146-8C0F-47EF1DBFD707}" destId="{7E7853A4-1266-2041-AD2A-436CB0AFE42A}" srcOrd="0" destOrd="0" presId="urn:microsoft.com/office/officeart/2005/8/layout/radial5"/>
    <dgm:cxn modelId="{18205F2C-EC9E-574A-AA76-45FC19FFA736}" srcId="{4EE3D18E-C860-D546-BD14-D94EE82D875E}" destId="{B14FC627-A944-C84F-990C-50A7BB07172D}" srcOrd="2" destOrd="0" parTransId="{6601AE22-2BC3-5F43-9561-C3B4B0B00760}" sibTransId="{884C2754-C53C-4344-AC52-1B8C6077F2D4}"/>
    <dgm:cxn modelId="{1CB4B0C4-A6AF-1444-8168-CD6C9605E528}" type="presOf" srcId="{6601AE22-2BC3-5F43-9561-C3B4B0B00760}" destId="{D495BBA3-FA08-764E-A64E-5EEEC478919B}" srcOrd="0" destOrd="0" presId="urn:microsoft.com/office/officeart/2005/8/layout/radial5"/>
    <dgm:cxn modelId="{83F65EE7-359B-0241-8CCB-F55DB39553D7}" type="presOf" srcId="{C0BFD756-19CE-114B-BD60-1903147E5530}" destId="{B06A2E0E-07F9-614F-963B-6A8C3705A5E1}" srcOrd="1" destOrd="0" presId="urn:microsoft.com/office/officeart/2005/8/layout/radial5"/>
    <dgm:cxn modelId="{F3398D8E-29BA-2F40-817E-662AA1B911AB}" type="presOf" srcId="{01716F71-C467-D54E-92CC-CFC6C43A8843}" destId="{A8376CCC-7BE6-2747-9689-25D06BCA120E}" srcOrd="0" destOrd="0" presId="urn:microsoft.com/office/officeart/2005/8/layout/radial5"/>
    <dgm:cxn modelId="{6752E2B5-0680-F54A-BD30-0D6D39966C16}" type="presOf" srcId="{1E54ACBE-C842-2F43-BB61-079D540CAC45}" destId="{2542B1B0-C03A-AD42-AB47-346DDCE7A015}" srcOrd="0" destOrd="0" presId="urn:microsoft.com/office/officeart/2005/8/layout/radial5"/>
    <dgm:cxn modelId="{E733B1CF-B768-4343-954E-1D6FEE38DB6B}" type="presOf" srcId="{19D62946-146D-5640-ADF0-9085C251CA07}" destId="{7652057B-B9B8-914C-BFF9-2434051DF790}" srcOrd="0" destOrd="0" presId="urn:microsoft.com/office/officeart/2005/8/layout/radial5"/>
    <dgm:cxn modelId="{8A515145-6756-5F41-82B9-D500EFFC7D4B}" srcId="{4EE3D18E-C860-D546-BD14-D94EE82D875E}" destId="{01716F71-C467-D54E-92CC-CFC6C43A8843}" srcOrd="3" destOrd="0" parTransId="{C0BFD756-19CE-114B-BD60-1903147E5530}" sibTransId="{D4972A0E-A50B-D146-B4CB-B3AC8C6CDF58}"/>
    <dgm:cxn modelId="{1BE08EB2-5815-9F47-B153-9FA87379C0B2}" srcId="{4EE3D18E-C860-D546-BD14-D94EE82D875E}" destId="{DAA5EE3B-F93E-0E44-BCAC-6BD6D50382C5}" srcOrd="4" destOrd="0" parTransId="{D1D16C9B-3B5F-084A-A042-3B5042892D9C}" sibTransId="{3CBF4EE4-F06F-C043-862E-182E07FF822F}"/>
    <dgm:cxn modelId="{647D10AA-81B3-E347-A6EC-B85C3721E821}" type="presOf" srcId="{C0BFD756-19CE-114B-BD60-1903147E5530}" destId="{5E118E77-0E34-5847-8A49-57A15E1F7071}" srcOrd="0" destOrd="0" presId="urn:microsoft.com/office/officeart/2005/8/layout/radial5"/>
    <dgm:cxn modelId="{6AB41130-91A9-4247-B3F1-32971B2CD27B}" type="presParOf" srcId="{2542B1B0-C03A-AD42-AB47-346DDCE7A015}" destId="{F346ADC9-D6A3-D04E-B3DB-AC53C6B5F13A}" srcOrd="0" destOrd="0" presId="urn:microsoft.com/office/officeart/2005/8/layout/radial5"/>
    <dgm:cxn modelId="{91336034-9BB9-C047-96BE-2AD6A5AD8555}" type="presParOf" srcId="{2542B1B0-C03A-AD42-AB47-346DDCE7A015}" destId="{7E7853A4-1266-2041-AD2A-436CB0AFE42A}" srcOrd="1" destOrd="0" presId="urn:microsoft.com/office/officeart/2005/8/layout/radial5"/>
    <dgm:cxn modelId="{FF06BC5F-0B1F-6443-AEBB-077367DA974A}" type="presParOf" srcId="{7E7853A4-1266-2041-AD2A-436CB0AFE42A}" destId="{EE8072CD-7B80-514C-87E1-B2E348024B5D}" srcOrd="0" destOrd="0" presId="urn:microsoft.com/office/officeart/2005/8/layout/radial5"/>
    <dgm:cxn modelId="{A5907E80-8AC1-9B46-998C-AC71A01DA0AF}" type="presParOf" srcId="{2542B1B0-C03A-AD42-AB47-346DDCE7A015}" destId="{7652057B-B9B8-914C-BFF9-2434051DF790}" srcOrd="2" destOrd="0" presId="urn:microsoft.com/office/officeart/2005/8/layout/radial5"/>
    <dgm:cxn modelId="{9D86403B-5120-D743-A2BB-D1D3D78CE3FB}" type="presParOf" srcId="{2542B1B0-C03A-AD42-AB47-346DDCE7A015}" destId="{9C70BA10-BD75-804A-A448-242B8E17AE03}" srcOrd="3" destOrd="0" presId="urn:microsoft.com/office/officeart/2005/8/layout/radial5"/>
    <dgm:cxn modelId="{B212A39E-5319-7740-B5E8-502C706EF66B}" type="presParOf" srcId="{9C70BA10-BD75-804A-A448-242B8E17AE03}" destId="{E8C63471-38C2-DD43-8707-E052889C3C7A}" srcOrd="0" destOrd="0" presId="urn:microsoft.com/office/officeart/2005/8/layout/radial5"/>
    <dgm:cxn modelId="{95742E91-A597-4443-9FC7-6EC4251BAB84}" type="presParOf" srcId="{2542B1B0-C03A-AD42-AB47-346DDCE7A015}" destId="{600CE44D-C93C-CF4A-8627-43E7DB9D4F7E}" srcOrd="4" destOrd="0" presId="urn:microsoft.com/office/officeart/2005/8/layout/radial5"/>
    <dgm:cxn modelId="{1753E368-7059-5F4E-AF4C-C6B456BBE048}" type="presParOf" srcId="{2542B1B0-C03A-AD42-AB47-346DDCE7A015}" destId="{D495BBA3-FA08-764E-A64E-5EEEC478919B}" srcOrd="5" destOrd="0" presId="urn:microsoft.com/office/officeart/2005/8/layout/radial5"/>
    <dgm:cxn modelId="{C74E3747-03DF-5F40-970A-4CB9FF586854}" type="presParOf" srcId="{D495BBA3-FA08-764E-A64E-5EEEC478919B}" destId="{C0909411-D530-C64F-AA33-70BE169E9D86}" srcOrd="0" destOrd="0" presId="urn:microsoft.com/office/officeart/2005/8/layout/radial5"/>
    <dgm:cxn modelId="{D76DF2EC-D0FD-6540-8387-E4F2D0F81F83}" type="presParOf" srcId="{2542B1B0-C03A-AD42-AB47-346DDCE7A015}" destId="{17D2A594-E5A1-8846-9300-47CEDA5834D0}" srcOrd="6" destOrd="0" presId="urn:microsoft.com/office/officeart/2005/8/layout/radial5"/>
    <dgm:cxn modelId="{A7D14CBC-59F5-C84B-AF55-E351965FBFB8}" type="presParOf" srcId="{2542B1B0-C03A-AD42-AB47-346DDCE7A015}" destId="{5E118E77-0E34-5847-8A49-57A15E1F7071}" srcOrd="7" destOrd="0" presId="urn:microsoft.com/office/officeart/2005/8/layout/radial5"/>
    <dgm:cxn modelId="{C7DBD436-3457-6A48-9731-D929BF5407CE}" type="presParOf" srcId="{5E118E77-0E34-5847-8A49-57A15E1F7071}" destId="{B06A2E0E-07F9-614F-963B-6A8C3705A5E1}" srcOrd="0" destOrd="0" presId="urn:microsoft.com/office/officeart/2005/8/layout/radial5"/>
    <dgm:cxn modelId="{AF1CDEE8-F846-B347-B95E-2C3FF38FA524}" type="presParOf" srcId="{2542B1B0-C03A-AD42-AB47-346DDCE7A015}" destId="{A8376CCC-7BE6-2747-9689-25D06BCA120E}" srcOrd="8" destOrd="0" presId="urn:microsoft.com/office/officeart/2005/8/layout/radial5"/>
    <dgm:cxn modelId="{D8C72FB2-20FB-7B4E-96FA-E2EFDB725675}" type="presParOf" srcId="{2542B1B0-C03A-AD42-AB47-346DDCE7A015}" destId="{D451B80B-CC89-584F-9600-2AE2E1375500}" srcOrd="9" destOrd="0" presId="urn:microsoft.com/office/officeart/2005/8/layout/radial5"/>
    <dgm:cxn modelId="{022E5FF6-9F66-6F48-85D0-D748EB4A69B6}" type="presParOf" srcId="{D451B80B-CC89-584F-9600-2AE2E1375500}" destId="{BD8AFB8B-91E9-344F-B8CA-13A26432ECB3}" srcOrd="0" destOrd="0" presId="urn:microsoft.com/office/officeart/2005/8/layout/radial5"/>
    <dgm:cxn modelId="{3006C072-4013-464C-BDF5-4ACE9FE7BBD6}" type="presParOf" srcId="{2542B1B0-C03A-AD42-AB47-346DDCE7A015}" destId="{AFCFD01C-DECA-6A4E-BF47-DFAFC7CA583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55775B-2C43-4B3E-87CA-08F477D9128C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D528C3-A7A7-4020-A70F-ED6A23BEE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012B0-570F-4944-A9A3-B68F94D0AA0C}" type="slidenum">
              <a:rPr lang="en-US">
                <a:latin typeface="Arial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EE40F3-B3BB-44DF-AA53-9B86D5CB11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D433-017A-4229-9B2A-0660A9869154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DDC2-B609-4214-86C8-8FBDC193F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50B5-F524-46AE-822E-50780D76A496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35DD-3A78-40C4-8031-4BB13A8D3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07C3-BABA-41FA-842E-7916EA31EFCE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41266-322D-460D-A762-F5B73E494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8E0B3-AB0A-4C33-B141-B6C0EABEB740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2AA59-A076-412F-830B-BAF31E315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8466-7F34-4B40-9F27-47EE5A47A4BE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CBB3-8819-473A-954C-D2C7EE7BE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DFDD-E96E-462F-9820-AE6A7800FF2B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0F85-BA80-498B-BDA4-CDF9404AB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ED48D-3C83-4EDE-96F7-84A8A89FA0F7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C0137-CD5B-4EDE-BA02-C748AF667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2824-1BE7-4ECA-90C8-E971CFE1D5BF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09A3C-00BA-49A5-AA9A-0D0008005C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4E16-C065-42B5-9160-8D70465A9B55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677FD-4F0D-4E17-A325-0BA659D05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810B-9963-4986-A519-C4BF39714204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E655-96D5-4A38-B434-374E4D4C0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A963-0A9D-40A2-B1FA-6D7974959BBE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BCD8-1875-4AC6-8C2B-7FF0370E5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6FBCE-E724-4DFB-89A4-EBEAAD577ED7}" type="datetimeFigureOut">
              <a:rPr lang="en-US"/>
              <a:pPr>
                <a:defRPr/>
              </a:pPr>
              <a:t>8/21/2012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904D49-2076-4ADB-BED3-046A2EE873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rp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rp.org/early-childhood-educ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frp.org/family-involvement/fine-family-involvement-network-of-educators/fine-newsletter-archive/march-fine-newsletter-new-developments-in-early-childhood-education" TargetMode="External"/><Relationship Id="rId5" Type="http://schemas.openxmlformats.org/officeDocument/2006/relationships/hyperlink" Target="http://www.hfrp.org/publications-resources/browse-our-publications/family-literacy-a-review-of-programs-and-critical-perspectives" TargetMode="External"/><Relationship Id="rId4" Type="http://schemas.openxmlformats.org/officeDocument/2006/relationships/hyperlink" Target="http://www.hfrp.org/family-involvement/projects/family-involvement-storybook-project-completed-project/storybook-corner/tomasito-s-mother-comes-to-scho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r>
              <a:rPr lang="en-US" b="1" smtClean="0">
                <a:solidFill>
                  <a:srgbClr val="404040"/>
                </a:solidFill>
                <a:ea typeface="ＭＳ Ｐゴシック"/>
                <a:cs typeface="ＭＳ Ｐゴシック"/>
              </a:rPr>
              <a:t>Engaging Families:</a:t>
            </a:r>
            <a:br>
              <a:rPr lang="en-US" b="1" smtClean="0">
                <a:solidFill>
                  <a:srgbClr val="404040"/>
                </a:solidFill>
                <a:ea typeface="ＭＳ Ｐゴシック"/>
                <a:cs typeface="ＭＳ Ｐゴシック"/>
              </a:rPr>
            </a:br>
            <a:r>
              <a:rPr lang="en-US" b="1" smtClean="0">
                <a:solidFill>
                  <a:srgbClr val="404040"/>
                </a:solidFill>
                <a:ea typeface="ＭＳ Ｐゴシック"/>
                <a:cs typeface="ＭＳ Ｐゴシック"/>
              </a:rPr>
              <a:t>A Systems Thinking Approach </a:t>
            </a:r>
            <a:r>
              <a:rPr lang="en-US" b="1" smtClean="0">
                <a:ea typeface="ＭＳ Ｐゴシック"/>
                <a:cs typeface="ＭＳ Ｐゴシック"/>
              </a:rPr>
              <a:t/>
            </a:r>
            <a:br>
              <a:rPr lang="en-US" b="1" smtClean="0">
                <a:ea typeface="ＭＳ Ｐゴシック"/>
                <a:cs typeface="ＭＳ Ｐゴシック"/>
              </a:rPr>
            </a:br>
            <a:r>
              <a:rPr lang="en-US" sz="2400" b="1" smtClean="0">
                <a:ea typeface="ＭＳ Ｐゴシック"/>
                <a:cs typeface="ＭＳ Ｐゴシック"/>
              </a:rPr>
              <a:t/>
            </a:r>
            <a:br>
              <a:rPr lang="en-US" sz="2400" b="1" smtClean="0">
                <a:ea typeface="ＭＳ Ｐゴシック"/>
                <a:cs typeface="ＭＳ Ｐゴシック"/>
              </a:rPr>
            </a:br>
            <a:r>
              <a:rPr lang="en-US" sz="2400" b="1" smtClean="0">
                <a:solidFill>
                  <a:srgbClr val="404040"/>
                </a:solidFill>
                <a:ea typeface="ＭＳ Ｐゴシック"/>
                <a:cs typeface="ＭＳ Ｐゴシック"/>
              </a:rPr>
              <a:t>August 23, 2012</a:t>
            </a:r>
            <a:br>
              <a:rPr lang="en-US" sz="2400" b="1" smtClean="0">
                <a:solidFill>
                  <a:srgbClr val="404040"/>
                </a:solidFill>
                <a:ea typeface="ＭＳ Ｐゴシック"/>
                <a:cs typeface="ＭＳ Ｐゴシック"/>
              </a:rPr>
            </a:br>
            <a:endParaRPr lang="en-US" smtClean="0">
              <a:solidFill>
                <a:srgbClr val="40404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457200" y="3581400"/>
            <a:ext cx="8382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404040"/>
                </a:solidFill>
                <a:latin typeface="Calibri" pitchFamily="34" charset="0"/>
              </a:rPr>
              <a:t>M. Elena Lopez, Senior Consultant				</a:t>
            </a:r>
          </a:p>
          <a:p>
            <a:pPr algn="ctr"/>
            <a:r>
              <a:rPr lang="en-US" sz="1600" b="1">
                <a:solidFill>
                  <a:srgbClr val="404040"/>
                </a:solidFill>
                <a:latin typeface="Calibri" pitchFamily="34" charset="0"/>
              </a:rPr>
              <a:t>Harvard Family Research Project</a:t>
            </a:r>
          </a:p>
          <a:p>
            <a:pPr algn="ctr"/>
            <a:r>
              <a:rPr lang="en-US" sz="1600">
                <a:solidFill>
                  <a:srgbClr val="404040"/>
                </a:solidFill>
                <a:latin typeface="Calibri" pitchFamily="34" charset="0"/>
                <a:hlinkClick r:id="rId3"/>
              </a:rPr>
              <a:t>http://www.hfrp.org</a:t>
            </a:r>
            <a:endParaRPr lang="en-US" sz="1600">
              <a:solidFill>
                <a:srgbClr val="404040"/>
              </a:solidFill>
              <a:latin typeface="Calibri" pitchFamily="34" charset="0"/>
            </a:endParaRPr>
          </a:p>
          <a:p>
            <a:pPr algn="ctr"/>
            <a:endParaRPr lang="en-US" sz="1600">
              <a:solidFill>
                <a:srgbClr val="404040"/>
              </a:solidFill>
              <a:latin typeface="Calibri" pitchFamily="34" charset="0"/>
            </a:endParaRPr>
          </a:p>
          <a:p>
            <a:pPr algn="ctr"/>
            <a:endParaRPr lang="en-US" sz="1600">
              <a:solidFill>
                <a:srgbClr val="404040"/>
              </a:solidFill>
              <a:latin typeface="Calibri" pitchFamily="34" charset="0"/>
            </a:endParaRPr>
          </a:p>
          <a:p>
            <a:pPr algn="ctr"/>
            <a:r>
              <a:rPr lang="en-US" sz="1400">
                <a:solidFill>
                  <a:srgbClr val="404040"/>
                </a:solidFill>
                <a:latin typeface="Calibri" pitchFamily="34" charset="0"/>
              </a:rPr>
              <a:t>Prepared for WETA Webinar on Parent Engagement: Three Perspectives</a:t>
            </a:r>
          </a:p>
          <a:p>
            <a:pPr algn="ctr"/>
            <a:r>
              <a:rPr lang="en-US" sz="1600" b="1">
                <a:solidFill>
                  <a:srgbClr val="404040"/>
                </a:solidFill>
                <a:latin typeface="Calibri" pitchFamily="34" charset="0"/>
              </a:rPr>
              <a:t>			</a:t>
            </a:r>
            <a:r>
              <a:rPr lang="en-US" sz="1600">
                <a:solidFill>
                  <a:srgbClr val="404040"/>
                </a:solidFill>
                <a:latin typeface="Calibri" pitchFamily="34" charset="0"/>
              </a:rPr>
              <a:t>	</a:t>
            </a:r>
          </a:p>
        </p:txBody>
      </p:sp>
      <p:pic>
        <p:nvPicPr>
          <p:cNvPr id="14339" name="Picture 5" descr="HRFP logo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886450"/>
            <a:ext cx="2857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889000"/>
            <a:ext cx="3429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Family partnership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24578" name="Picture 2" descr="Picture 8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676400"/>
            <a:ext cx="182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00200" y="3581400"/>
            <a:ext cx="61722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How are outreach efforts tailored to align with the interests and needs of families?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What does the organization or program do to build trusting relationships?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What are the opportunities to give families a meaningful voice in promoting literacy development-- for their child and for the community?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Picture 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752600"/>
            <a:ext cx="1514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057400" y="811213"/>
            <a:ext cx="48641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404040"/>
                </a:solidFill>
                <a:latin typeface="Calibri" pitchFamily="34" charset="0"/>
              </a:rPr>
              <a:t>Community partnership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3668713"/>
            <a:ext cx="6019800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what extent do community partners coordinate their outreach efforts to underserved families?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Are promising practices to reach underserved families shared among community agencies?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What is the desirability and feasibility of developing a community wide integrated literacy program for underserved families?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"/>
          <p:cNvSpPr txBox="1">
            <a:spLocks noChangeArrowheads="1"/>
          </p:cNvSpPr>
          <p:nvPr/>
        </p:nvSpPr>
        <p:spPr bwMode="auto">
          <a:xfrm>
            <a:off x="2057400" y="811213"/>
            <a:ext cx="48641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404040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397000"/>
            <a:ext cx="73152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Systems approach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en-US" sz="3200" dirty="0">
                <a:solidFill>
                  <a:srgbClr val="404040"/>
                </a:solidFill>
                <a:latin typeface="+mn-lt"/>
              </a:rPr>
              <a:t>Focus on the whole rather than parts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40404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04040"/>
                </a:solidFill>
                <a:latin typeface="+mn-lt"/>
              </a:rPr>
              <a:t>	Opens up new possibilities for creating 	change that works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40404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04040"/>
                </a:solidFill>
                <a:latin typeface="+mn-lt"/>
              </a:rPr>
              <a:t>	Affords staff, parents and community 	voices to shape action steps</a:t>
            </a:r>
            <a:endParaRPr lang="en-US" sz="2400" dirty="0">
              <a:solidFill>
                <a:srgbClr val="40404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/>
          <p:cNvSpPr txBox="1">
            <a:spLocks noChangeArrowheads="1"/>
          </p:cNvSpPr>
          <p:nvPr/>
        </p:nvSpPr>
        <p:spPr bwMode="auto">
          <a:xfrm>
            <a:off x="1752600" y="762000"/>
            <a:ext cx="541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BC0D4C"/>
                </a:solidFill>
                <a:latin typeface="Calibri" pitchFamily="34" charset="0"/>
              </a:rPr>
              <a:t>http://www.hfrp.org/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9248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Family Engagement in Early Childhood Education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  <a:hlinkClick r:id="rId3"/>
              </a:rPr>
              <a:t>http://www.hfrp.org/early-childhood-education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04040"/>
                </a:solidFill>
                <a:latin typeface="+mn-lt"/>
              </a:rPr>
              <a:t>Storybook Corner: Using Children’s Storybooks to Promote Family Engagement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  <a:hlinkClick r:id="rId4"/>
              </a:rPr>
              <a:t>http://www.hfrp.org/family-involvement/projects/family-involvement-storybook-project-completed-project/storybook-corner/tomasito-s-mother-comes-to-school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04040"/>
                </a:solidFill>
                <a:latin typeface="+mn-lt"/>
              </a:rPr>
              <a:t>Family Literacy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  <a:hlinkClick r:id="rId5"/>
              </a:rPr>
              <a:t>http://www.hfrp.org/publications-resources/browse-our-publications/family-literacy-a-review-of-programs-and-critical-perspectives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04040"/>
                </a:solidFill>
                <a:latin typeface="+mn-lt"/>
              </a:rPr>
              <a:t>FINE Newsletter: New Developments in Early Childhood Education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  <a:hlinkClick r:id="rId6"/>
              </a:rPr>
              <a:t>http://www.hfrp.org/family-involvement/fine-family-involvement-network-of-educators/fine-newsletter-archive/march-fine-newsletter-new-developments-in-early-childhood-education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066800"/>
            <a:ext cx="701040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04040"/>
                </a:solidFill>
                <a:latin typeface="+mn-lt"/>
              </a:rPr>
              <a:t>Context</a:t>
            </a:r>
            <a:endParaRPr lang="en-US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BC0D4C"/>
                </a:solidFill>
                <a:latin typeface="+mn-lt"/>
              </a:rPr>
              <a:t>	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One in six children who are not 	reading at  a proficient level by third 	grade do not graduate high school on 	time.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Source: Donald J. Hernandez (2011). Double jeopardy: How third-grade reading skills and poverty influence high school graduation. Baltimore: The Annie E. Casey Foundation.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066800"/>
            <a:ext cx="70104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“The problems we have created in the world today will not be solved by the level of thinking that created them.”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BC0D4C"/>
              </a:solidFill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Albert Einstein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066800"/>
            <a:ext cx="7010400" cy="4862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04040"/>
                </a:solidFill>
                <a:latin typeface="+mn-lt"/>
              </a:rPr>
              <a:t>Systems thinking: </a:t>
            </a:r>
            <a:r>
              <a:rPr lang="en-US" sz="3200" dirty="0">
                <a:solidFill>
                  <a:srgbClr val="404040"/>
                </a:solidFill>
                <a:latin typeface="+mn-lt"/>
              </a:rPr>
              <a:t>a</a:t>
            </a:r>
            <a:r>
              <a:rPr lang="en-US" sz="3200" dirty="0">
                <a:solidFill>
                  <a:srgbClr val="404040"/>
                </a:solidFill>
                <a:latin typeface="+mn-lt"/>
              </a:rPr>
              <a:t> new level of thinking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		</a:t>
            </a:r>
            <a:r>
              <a:rPr lang="en-US" sz="3200" dirty="0">
                <a:solidFill>
                  <a:srgbClr val="BC0D4C"/>
                </a:solidFill>
                <a:latin typeface="+mn-lt"/>
              </a:rPr>
              <a:t>Seeing the whole picture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BC0D4C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BC0D4C"/>
                </a:solidFill>
                <a:latin typeface="+mn-lt"/>
              </a:rPr>
              <a:t>		Exploring connections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BC0D4C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BC0D4C"/>
                </a:solidFill>
                <a:latin typeface="+mn-lt"/>
              </a:rPr>
              <a:t>		Designing for the long-term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Source: Linda Booth Sweeny &amp; Dennis Meadows (2010). The systems thinking playbook. White River Junction, VT: Chelsea Green Publishing.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685800"/>
            <a:ext cx="67818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Family engagement in children’s literacy development: Essential system elements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	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027738"/>
            <a:ext cx="8305800" cy="846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Adapted from: Bryk, Anthony S., Sebring, Penny B., Allensworth, Elaine, Luppescu, Stuart &amp; Easton, John Q. (2010).Organizing Schools for improvement: Lessons from Chicago. Chicago: University of Chicago Press</a:t>
            </a:r>
            <a:r>
              <a:rPr lang="en-US" sz="1050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Picture 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473200"/>
            <a:ext cx="274320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667000" y="8890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404040"/>
                </a:solidFill>
                <a:latin typeface="Calibri" pitchFamily="34" charset="0"/>
              </a:rPr>
              <a:t>Leadership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371600" y="4044950"/>
            <a:ext cx="6553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How does leadership establish  the tone and processes to engage underserved families?</a:t>
            </a:r>
          </a:p>
          <a:p>
            <a:endParaRPr lang="en-US">
              <a:solidFill>
                <a:srgbClr val="40404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How does leadership support staff to engage underserved families?</a:t>
            </a:r>
          </a:p>
          <a:p>
            <a:endParaRPr lang="en-US">
              <a:solidFill>
                <a:srgbClr val="40404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How does leadership partner with educational, business and community organizations to reach underserved families?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Picture 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7526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2667000" y="8890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404040"/>
                </a:solidFill>
                <a:latin typeface="Calibri" pitchFamily="34" charset="0"/>
              </a:rPr>
              <a:t>Professional capacity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85800" y="3962400"/>
            <a:ext cx="8077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Does an organization hire staff that have the dispositions and skills to engage different types of families?</a:t>
            </a:r>
          </a:p>
          <a:p>
            <a:endParaRPr lang="en-US">
              <a:solidFill>
                <a:srgbClr val="40404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How does professional development enable staff to develop strong family relationships?</a:t>
            </a:r>
          </a:p>
          <a:p>
            <a:endParaRPr lang="en-US">
              <a:solidFill>
                <a:srgbClr val="40404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What opportunities do staff have for learning and continuous improvement?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Picture 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752600"/>
            <a:ext cx="1447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667000" y="8890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404040"/>
                </a:solidFill>
                <a:latin typeface="Calibri" pitchFamily="34" charset="0"/>
              </a:rPr>
              <a:t>Organization climate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990600" y="3810000"/>
            <a:ext cx="7010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Is the physical place safe and welcoming?</a:t>
            </a:r>
          </a:p>
          <a:p>
            <a:endParaRPr lang="en-US">
              <a:solidFill>
                <a:srgbClr val="40404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What are the opportunities for parent peer interaction?</a:t>
            </a:r>
          </a:p>
          <a:p>
            <a:endParaRPr lang="en-US">
              <a:solidFill>
                <a:srgbClr val="40404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404040"/>
                </a:solidFill>
                <a:latin typeface="Calibri" pitchFamily="34" charset="0"/>
              </a:rPr>
              <a:t>How does an organization’s  activities respect the cultural and linguistic backgrounds of families?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Picture 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752600"/>
            <a:ext cx="1536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2362200" y="889000"/>
            <a:ext cx="419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404040"/>
                </a:solidFill>
                <a:latin typeface="Calibri" pitchFamily="34" charset="0"/>
              </a:rPr>
              <a:t>Teaching and learning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733800"/>
            <a:ext cx="6172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How well does the curriculum/reading program motivate and meaningfully engage children?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How are families encouraged to build on home literacy practices with their children?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What opportunities exist for parents to develop their language and  literacy skills?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472</Words>
  <Application>Microsoft Macintosh PowerPoint</Application>
  <PresentationFormat>On-screen Show (4:3)</PresentationFormat>
  <Paragraphs>96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ＭＳ Ｐゴシック</vt:lpstr>
      <vt:lpstr>Office Theme</vt:lpstr>
      <vt:lpstr>Engaging Families: A Systems Thinking Approach   August 23, 2012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Families: A Systems Thinking Challenge   August 23, 2012 </dc:title>
  <dc:creator>Maria Elena Lopez</dc:creator>
  <cp:lastModifiedBy>tchovanec</cp:lastModifiedBy>
  <cp:revision>69</cp:revision>
  <dcterms:created xsi:type="dcterms:W3CDTF">2012-08-19T21:30:24Z</dcterms:created>
  <dcterms:modified xsi:type="dcterms:W3CDTF">2012-08-21T14:58:55Z</dcterms:modified>
</cp:coreProperties>
</file>