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262" r:id="rId3"/>
    <p:sldId id="332" r:id="rId4"/>
    <p:sldId id="326" r:id="rId5"/>
    <p:sldId id="339" r:id="rId6"/>
    <p:sldId id="342" r:id="rId7"/>
    <p:sldId id="287" r:id="rId8"/>
    <p:sldId id="259" r:id="rId9"/>
    <p:sldId id="263" r:id="rId10"/>
    <p:sldId id="311" r:id="rId11"/>
    <p:sldId id="312" r:id="rId12"/>
    <p:sldId id="313" r:id="rId13"/>
    <p:sldId id="285" r:id="rId14"/>
    <p:sldId id="335" r:id="rId15"/>
    <p:sldId id="319" r:id="rId16"/>
    <p:sldId id="320" r:id="rId17"/>
    <p:sldId id="325" r:id="rId18"/>
    <p:sldId id="323" r:id="rId19"/>
    <p:sldId id="324" r:id="rId20"/>
    <p:sldId id="338" r:id="rId21"/>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rl Phalen" initials="EP" lastIdx="54" clrIdx="0"/>
  <p:cmAuthor id="1" name="Amy Muehlbauer" initials="ABM" lastIdx="3" clrIdx="1"/>
  <p:cmAuthor id="2" name="Jesse Bornemann" initials="JB" lastIdx="18" clrIdx="2"/>
  <p:cmAuthor id="3" name="Judith Forman" initials="JF"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3B5FF"/>
    <a:srgbClr val="366092"/>
    <a:srgbClr val="FF8F8F"/>
    <a:srgbClr val="FFE7E7"/>
    <a:srgbClr val="005490"/>
    <a:srgbClr val="DCAAAA"/>
    <a:srgbClr val="000000"/>
    <a:srgbClr val="C00000"/>
    <a:srgbClr val="CD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19" autoAdjust="0"/>
    <p:restoredTop sz="86617" autoAdjust="0"/>
  </p:normalViewPr>
  <p:slideViewPr>
    <p:cSldViewPr>
      <p:cViewPr>
        <p:scale>
          <a:sx n="75" d="100"/>
          <a:sy n="75" d="100"/>
        </p:scale>
        <p:origin x="-3024" y="-1002"/>
      </p:cViewPr>
      <p:guideLst>
        <p:guide orient="horz" pos="2160"/>
        <p:guide pos="2880"/>
      </p:guideLst>
    </p:cSldViewPr>
  </p:slideViewPr>
  <p:outlineViewPr>
    <p:cViewPr>
      <p:scale>
        <a:sx n="33" d="100"/>
        <a:sy n="33" d="100"/>
      </p:scale>
      <p:origin x="42" y="16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D5499-0AFD-48EB-97EB-0598B2D9650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4946E67-3738-4431-B135-8CBB1CD4D04E}">
      <dgm:prSet phldrT="[Text]"/>
      <dgm:spPr>
        <a:noFill/>
        <a:ln>
          <a:solidFill>
            <a:schemeClr val="bg1">
              <a:lumMod val="65000"/>
            </a:schemeClr>
          </a:solidFill>
        </a:ln>
      </dgm:spPr>
      <dgm:t>
        <a:bodyPr/>
        <a:lstStyle/>
        <a:p>
          <a:r>
            <a:rPr lang="en-US" dirty="0" smtClean="0">
              <a:solidFill>
                <a:schemeClr val="tx1"/>
              </a:solidFill>
            </a:rPr>
            <a:t>Pediatrician Guidance</a:t>
          </a:r>
          <a:endParaRPr lang="en-US" dirty="0">
            <a:solidFill>
              <a:schemeClr val="tx1"/>
            </a:solidFill>
          </a:endParaRPr>
        </a:p>
      </dgm:t>
    </dgm:pt>
    <dgm:pt modelId="{9CC47DA4-4389-4F45-8F01-42A9E1C109D1}" type="parTrans" cxnId="{8ACCAA93-B9D3-4065-B316-3843D0DAD73E}">
      <dgm:prSet/>
      <dgm:spPr/>
      <dgm:t>
        <a:bodyPr/>
        <a:lstStyle/>
        <a:p>
          <a:endParaRPr lang="en-US"/>
        </a:p>
      </dgm:t>
    </dgm:pt>
    <dgm:pt modelId="{437E5D8E-8B79-47BD-A1E4-2E48A489BBAB}" type="sibTrans" cxnId="{8ACCAA93-B9D3-4065-B316-3843D0DAD73E}">
      <dgm:prSet/>
      <dgm:spPr/>
      <dgm:t>
        <a:bodyPr/>
        <a:lstStyle/>
        <a:p>
          <a:endParaRPr lang="en-US"/>
        </a:p>
      </dgm:t>
    </dgm:pt>
    <dgm:pt modelId="{6C5606CD-E381-4EB6-94AF-4E0BA7797AF4}">
      <dgm:prSet phldrT="[Text]"/>
      <dgm:spPr>
        <a:noFill/>
        <a:ln>
          <a:solidFill>
            <a:schemeClr val="bg1">
              <a:lumMod val="65000"/>
            </a:schemeClr>
          </a:solidFill>
        </a:ln>
      </dgm:spPr>
      <dgm:t>
        <a:bodyPr/>
        <a:lstStyle/>
        <a:p>
          <a:r>
            <a:rPr lang="en-US" dirty="0" smtClean="0">
              <a:solidFill>
                <a:schemeClr val="tx1"/>
              </a:solidFill>
            </a:rPr>
            <a:t>In the pediatric exam room, pediatricians speak to parents about the importance of reading aloud to their children every day, and offer age-appropriate literacy tips and encouragement.</a:t>
          </a:r>
          <a:endParaRPr lang="en-US" dirty="0">
            <a:solidFill>
              <a:schemeClr val="tx1"/>
            </a:solidFill>
          </a:endParaRPr>
        </a:p>
      </dgm:t>
    </dgm:pt>
    <dgm:pt modelId="{D0FC44A7-EA56-41DC-8D27-BDFE4B1D8902}" type="parTrans" cxnId="{D69689A2-91AF-40D2-9908-2ED5A706A9BB}">
      <dgm:prSet/>
      <dgm:spPr/>
      <dgm:t>
        <a:bodyPr/>
        <a:lstStyle/>
        <a:p>
          <a:endParaRPr lang="en-US"/>
        </a:p>
      </dgm:t>
    </dgm:pt>
    <dgm:pt modelId="{C44B0E18-D539-43E3-B441-CFDE65C86508}" type="sibTrans" cxnId="{D69689A2-91AF-40D2-9908-2ED5A706A9BB}">
      <dgm:prSet/>
      <dgm:spPr/>
      <dgm:t>
        <a:bodyPr/>
        <a:lstStyle/>
        <a:p>
          <a:endParaRPr lang="en-US"/>
        </a:p>
      </dgm:t>
    </dgm:pt>
    <dgm:pt modelId="{9C4DE85C-A8D0-4845-AC9B-844097711940}">
      <dgm:prSet phldrT="[Text]"/>
      <dgm:spPr>
        <a:noFill/>
        <a:ln>
          <a:solidFill>
            <a:schemeClr val="bg1">
              <a:lumMod val="65000"/>
            </a:schemeClr>
          </a:solidFill>
        </a:ln>
      </dgm:spPr>
      <dgm:t>
        <a:bodyPr/>
        <a:lstStyle/>
        <a:p>
          <a:r>
            <a:rPr lang="en-US" dirty="0" smtClean="0">
              <a:solidFill>
                <a:schemeClr val="tx1"/>
              </a:solidFill>
            </a:rPr>
            <a:t>Prescribe a Book</a:t>
          </a:r>
          <a:endParaRPr lang="en-US" dirty="0">
            <a:solidFill>
              <a:schemeClr val="tx1"/>
            </a:solidFill>
          </a:endParaRPr>
        </a:p>
      </dgm:t>
    </dgm:pt>
    <dgm:pt modelId="{B60CA820-C21F-4FBE-8B90-372E7F13BE30}" type="parTrans" cxnId="{CD803C42-4DEF-4878-8C69-A40C940D4102}">
      <dgm:prSet/>
      <dgm:spPr/>
      <dgm:t>
        <a:bodyPr/>
        <a:lstStyle/>
        <a:p>
          <a:endParaRPr lang="en-US"/>
        </a:p>
      </dgm:t>
    </dgm:pt>
    <dgm:pt modelId="{6707639B-F79D-4F74-B104-2AC3116FD415}" type="sibTrans" cxnId="{CD803C42-4DEF-4878-8C69-A40C940D4102}">
      <dgm:prSet/>
      <dgm:spPr/>
      <dgm:t>
        <a:bodyPr/>
        <a:lstStyle/>
        <a:p>
          <a:endParaRPr lang="en-US"/>
        </a:p>
      </dgm:t>
    </dgm:pt>
    <dgm:pt modelId="{7FA9110B-A235-40F0-A77F-1FBF957C0DF0}">
      <dgm:prSet phldrT="[Text]"/>
      <dgm:spPr>
        <a:noFill/>
        <a:ln>
          <a:solidFill>
            <a:schemeClr val="bg1">
              <a:lumMod val="65000"/>
            </a:schemeClr>
          </a:solidFill>
        </a:ln>
      </dgm:spPr>
      <dgm:t>
        <a:bodyPr/>
        <a:lstStyle/>
        <a:p>
          <a:r>
            <a:rPr lang="en-US" dirty="0" smtClean="0">
              <a:solidFill>
                <a:schemeClr val="tx1"/>
              </a:solidFill>
            </a:rPr>
            <a:t>At each regular checkup from 6 months through 5 years of age, the child receives a new, culturally- and developmentally-appropriate book to take home and keep.</a:t>
          </a:r>
        </a:p>
        <a:p>
          <a:r>
            <a:rPr lang="en-US" dirty="0" smtClean="0">
              <a:solidFill>
                <a:schemeClr val="tx1"/>
              </a:solidFill>
            </a:rPr>
            <a:t> </a:t>
          </a:r>
          <a:endParaRPr lang="en-US" dirty="0">
            <a:solidFill>
              <a:schemeClr val="tx1"/>
            </a:solidFill>
          </a:endParaRPr>
        </a:p>
      </dgm:t>
    </dgm:pt>
    <dgm:pt modelId="{89E6FE73-6F48-40C1-97C6-4473894E352D}" type="parTrans" cxnId="{F0DF6195-0559-480D-A7C9-A31760A8C406}">
      <dgm:prSet/>
      <dgm:spPr/>
      <dgm:t>
        <a:bodyPr/>
        <a:lstStyle/>
        <a:p>
          <a:endParaRPr lang="en-US"/>
        </a:p>
      </dgm:t>
    </dgm:pt>
    <dgm:pt modelId="{B6C6A208-1161-4B99-A043-EDC72643A4D2}" type="sibTrans" cxnId="{F0DF6195-0559-480D-A7C9-A31760A8C406}">
      <dgm:prSet/>
      <dgm:spPr/>
      <dgm:t>
        <a:bodyPr/>
        <a:lstStyle/>
        <a:p>
          <a:endParaRPr lang="en-US"/>
        </a:p>
      </dgm:t>
    </dgm:pt>
    <dgm:pt modelId="{D3343B82-F7BC-422B-8CA6-A438116E8573}">
      <dgm:prSet phldrT="[Text]"/>
      <dgm:spPr>
        <a:noFill/>
        <a:ln>
          <a:solidFill>
            <a:schemeClr val="bg1">
              <a:lumMod val="65000"/>
            </a:schemeClr>
          </a:solidFill>
        </a:ln>
      </dgm:spPr>
      <dgm:t>
        <a:bodyPr/>
        <a:lstStyle/>
        <a:p>
          <a:r>
            <a:rPr lang="en-US" dirty="0" smtClean="0">
              <a:solidFill>
                <a:schemeClr val="tx1"/>
              </a:solidFill>
            </a:rPr>
            <a:t>Model Effective Reading Practices</a:t>
          </a:r>
          <a:endParaRPr lang="en-US" dirty="0">
            <a:solidFill>
              <a:schemeClr val="tx1"/>
            </a:solidFill>
          </a:endParaRPr>
        </a:p>
      </dgm:t>
    </dgm:pt>
    <dgm:pt modelId="{14FA77F5-3828-41D0-BDC3-D5E25703F4C7}" type="parTrans" cxnId="{0400374B-3CC4-4913-B7EC-6C2B8577AD7F}">
      <dgm:prSet/>
      <dgm:spPr/>
      <dgm:t>
        <a:bodyPr/>
        <a:lstStyle/>
        <a:p>
          <a:endParaRPr lang="en-US"/>
        </a:p>
      </dgm:t>
    </dgm:pt>
    <dgm:pt modelId="{C2D30F17-B4D5-483D-9062-1ED49B0F03A6}" type="sibTrans" cxnId="{0400374B-3CC4-4913-B7EC-6C2B8577AD7F}">
      <dgm:prSet/>
      <dgm:spPr/>
      <dgm:t>
        <a:bodyPr/>
        <a:lstStyle/>
        <a:p>
          <a:endParaRPr lang="en-US"/>
        </a:p>
      </dgm:t>
    </dgm:pt>
    <dgm:pt modelId="{D2966DEA-92CF-4C39-8070-DF9EEA5AACF3}">
      <dgm:prSet phldrT="[Text]"/>
      <dgm:spPr>
        <a:noFill/>
        <a:ln>
          <a:solidFill>
            <a:schemeClr val="bg1">
              <a:lumMod val="65000"/>
            </a:schemeClr>
          </a:solidFill>
        </a:ln>
      </dgm:spPr>
      <dgm:t>
        <a:bodyPr/>
        <a:lstStyle/>
        <a:p>
          <a:r>
            <a:rPr lang="en-US" dirty="0" smtClean="0">
              <a:solidFill>
                <a:schemeClr val="tx1"/>
              </a:solidFill>
            </a:rPr>
            <a:t>Introduce parents to “didactic reading.” In dialogic reading, the adult helps the child become the teller of the story. The adult becomes the listener, the questioner, the audience for the child.</a:t>
          </a:r>
          <a:endParaRPr lang="en-US" dirty="0">
            <a:solidFill>
              <a:schemeClr val="tx1"/>
            </a:solidFill>
          </a:endParaRPr>
        </a:p>
      </dgm:t>
    </dgm:pt>
    <dgm:pt modelId="{C6A4AE65-194A-4F0B-955F-B90368F5CAA6}" type="parTrans" cxnId="{E77D9D72-B92D-4C1C-A36E-7D383784208E}">
      <dgm:prSet/>
      <dgm:spPr/>
      <dgm:t>
        <a:bodyPr/>
        <a:lstStyle/>
        <a:p>
          <a:endParaRPr lang="en-US"/>
        </a:p>
      </dgm:t>
    </dgm:pt>
    <dgm:pt modelId="{4E4C5E62-66CD-4E0B-B620-A385F620B4C0}" type="sibTrans" cxnId="{E77D9D72-B92D-4C1C-A36E-7D383784208E}">
      <dgm:prSet/>
      <dgm:spPr/>
      <dgm:t>
        <a:bodyPr/>
        <a:lstStyle/>
        <a:p>
          <a:endParaRPr lang="en-US"/>
        </a:p>
      </dgm:t>
    </dgm:pt>
    <dgm:pt modelId="{E61F2142-BEA4-4FCD-8BCE-90A448B3957C}" type="pres">
      <dgm:prSet presAssocID="{41FD5499-0AFD-48EB-97EB-0598B2D96508}" presName="theList" presStyleCnt="0">
        <dgm:presLayoutVars>
          <dgm:dir/>
          <dgm:animLvl val="lvl"/>
          <dgm:resizeHandles val="exact"/>
        </dgm:presLayoutVars>
      </dgm:prSet>
      <dgm:spPr/>
      <dgm:t>
        <a:bodyPr/>
        <a:lstStyle/>
        <a:p>
          <a:endParaRPr lang="en-US"/>
        </a:p>
      </dgm:t>
    </dgm:pt>
    <dgm:pt modelId="{37382492-512F-4F66-940D-AFD9689215F6}" type="pres">
      <dgm:prSet presAssocID="{84946E67-3738-4431-B135-8CBB1CD4D04E}" presName="compNode" presStyleCnt="0"/>
      <dgm:spPr/>
    </dgm:pt>
    <dgm:pt modelId="{52A2D6A0-3144-4E59-AAB6-D8A07A4749C6}" type="pres">
      <dgm:prSet presAssocID="{84946E67-3738-4431-B135-8CBB1CD4D04E}" presName="aNode" presStyleLbl="bgShp" presStyleIdx="0" presStyleCnt="3"/>
      <dgm:spPr/>
      <dgm:t>
        <a:bodyPr/>
        <a:lstStyle/>
        <a:p>
          <a:endParaRPr lang="en-US"/>
        </a:p>
      </dgm:t>
    </dgm:pt>
    <dgm:pt modelId="{5745879E-A7ED-488A-AABB-B7E765097C69}" type="pres">
      <dgm:prSet presAssocID="{84946E67-3738-4431-B135-8CBB1CD4D04E}" presName="textNode" presStyleLbl="bgShp" presStyleIdx="0" presStyleCnt="3"/>
      <dgm:spPr/>
      <dgm:t>
        <a:bodyPr/>
        <a:lstStyle/>
        <a:p>
          <a:endParaRPr lang="en-US"/>
        </a:p>
      </dgm:t>
    </dgm:pt>
    <dgm:pt modelId="{40CCF0B9-9115-4AA9-8DC3-31245AC4F19C}" type="pres">
      <dgm:prSet presAssocID="{84946E67-3738-4431-B135-8CBB1CD4D04E}" presName="compChildNode" presStyleCnt="0"/>
      <dgm:spPr/>
    </dgm:pt>
    <dgm:pt modelId="{326C6EEE-6B53-46E0-B0D3-6CC2AB00739A}" type="pres">
      <dgm:prSet presAssocID="{84946E67-3738-4431-B135-8CBB1CD4D04E}" presName="theInnerList" presStyleCnt="0"/>
      <dgm:spPr/>
    </dgm:pt>
    <dgm:pt modelId="{DE86C516-355D-4128-8AB1-238FCF891529}" type="pres">
      <dgm:prSet presAssocID="{6C5606CD-E381-4EB6-94AF-4E0BA7797AF4}" presName="childNode" presStyleLbl="node1" presStyleIdx="0" presStyleCnt="3">
        <dgm:presLayoutVars>
          <dgm:bulletEnabled val="1"/>
        </dgm:presLayoutVars>
      </dgm:prSet>
      <dgm:spPr/>
      <dgm:t>
        <a:bodyPr/>
        <a:lstStyle/>
        <a:p>
          <a:endParaRPr lang="en-US"/>
        </a:p>
      </dgm:t>
    </dgm:pt>
    <dgm:pt modelId="{F0C022C1-21F2-4C8A-B511-5C119679F717}" type="pres">
      <dgm:prSet presAssocID="{84946E67-3738-4431-B135-8CBB1CD4D04E}" presName="aSpace" presStyleCnt="0"/>
      <dgm:spPr/>
    </dgm:pt>
    <dgm:pt modelId="{D57A5C58-617B-4974-B75C-099B8FCE5BDC}" type="pres">
      <dgm:prSet presAssocID="{9C4DE85C-A8D0-4845-AC9B-844097711940}" presName="compNode" presStyleCnt="0"/>
      <dgm:spPr/>
    </dgm:pt>
    <dgm:pt modelId="{2068F9EF-EB48-4051-8847-1E01893074CA}" type="pres">
      <dgm:prSet presAssocID="{9C4DE85C-A8D0-4845-AC9B-844097711940}" presName="aNode" presStyleLbl="bgShp" presStyleIdx="1" presStyleCnt="3"/>
      <dgm:spPr/>
      <dgm:t>
        <a:bodyPr/>
        <a:lstStyle/>
        <a:p>
          <a:endParaRPr lang="en-US"/>
        </a:p>
      </dgm:t>
    </dgm:pt>
    <dgm:pt modelId="{40D2E442-000F-4984-9037-07B71BBE1820}" type="pres">
      <dgm:prSet presAssocID="{9C4DE85C-A8D0-4845-AC9B-844097711940}" presName="textNode" presStyleLbl="bgShp" presStyleIdx="1" presStyleCnt="3"/>
      <dgm:spPr/>
      <dgm:t>
        <a:bodyPr/>
        <a:lstStyle/>
        <a:p>
          <a:endParaRPr lang="en-US"/>
        </a:p>
      </dgm:t>
    </dgm:pt>
    <dgm:pt modelId="{74F0D4DF-CB6D-453C-9DAB-22BC857C226B}" type="pres">
      <dgm:prSet presAssocID="{9C4DE85C-A8D0-4845-AC9B-844097711940}" presName="compChildNode" presStyleCnt="0"/>
      <dgm:spPr/>
    </dgm:pt>
    <dgm:pt modelId="{369B1D98-C16B-449D-821B-270955A2FE0E}" type="pres">
      <dgm:prSet presAssocID="{9C4DE85C-A8D0-4845-AC9B-844097711940}" presName="theInnerList" presStyleCnt="0"/>
      <dgm:spPr/>
    </dgm:pt>
    <dgm:pt modelId="{757B8FDC-6668-4EA4-A11B-A8C6505A2BE0}" type="pres">
      <dgm:prSet presAssocID="{7FA9110B-A235-40F0-A77F-1FBF957C0DF0}" presName="childNode" presStyleLbl="node1" presStyleIdx="1" presStyleCnt="3">
        <dgm:presLayoutVars>
          <dgm:bulletEnabled val="1"/>
        </dgm:presLayoutVars>
      </dgm:prSet>
      <dgm:spPr/>
      <dgm:t>
        <a:bodyPr/>
        <a:lstStyle/>
        <a:p>
          <a:endParaRPr lang="en-US"/>
        </a:p>
      </dgm:t>
    </dgm:pt>
    <dgm:pt modelId="{3F91D3FB-CD8C-41F6-AE2E-0CADA9BD70CF}" type="pres">
      <dgm:prSet presAssocID="{9C4DE85C-A8D0-4845-AC9B-844097711940}" presName="aSpace" presStyleCnt="0"/>
      <dgm:spPr/>
    </dgm:pt>
    <dgm:pt modelId="{BDBF9EFD-E4F5-4EA7-B70B-9AC9F293DB2A}" type="pres">
      <dgm:prSet presAssocID="{D3343B82-F7BC-422B-8CA6-A438116E8573}" presName="compNode" presStyleCnt="0"/>
      <dgm:spPr/>
    </dgm:pt>
    <dgm:pt modelId="{1827FF7F-142C-427C-AEAD-B941EE3D6267}" type="pres">
      <dgm:prSet presAssocID="{D3343B82-F7BC-422B-8CA6-A438116E8573}" presName="aNode" presStyleLbl="bgShp" presStyleIdx="2" presStyleCnt="3"/>
      <dgm:spPr/>
      <dgm:t>
        <a:bodyPr/>
        <a:lstStyle/>
        <a:p>
          <a:endParaRPr lang="en-US"/>
        </a:p>
      </dgm:t>
    </dgm:pt>
    <dgm:pt modelId="{2FF711EF-A43D-4030-B0A5-087A54EED8A0}" type="pres">
      <dgm:prSet presAssocID="{D3343B82-F7BC-422B-8CA6-A438116E8573}" presName="textNode" presStyleLbl="bgShp" presStyleIdx="2" presStyleCnt="3"/>
      <dgm:spPr/>
      <dgm:t>
        <a:bodyPr/>
        <a:lstStyle/>
        <a:p>
          <a:endParaRPr lang="en-US"/>
        </a:p>
      </dgm:t>
    </dgm:pt>
    <dgm:pt modelId="{191652E9-2BBB-40D7-8024-B82C054AC614}" type="pres">
      <dgm:prSet presAssocID="{D3343B82-F7BC-422B-8CA6-A438116E8573}" presName="compChildNode" presStyleCnt="0"/>
      <dgm:spPr/>
    </dgm:pt>
    <dgm:pt modelId="{93687600-39D8-46C2-9632-915A0EDD0CCD}" type="pres">
      <dgm:prSet presAssocID="{D3343B82-F7BC-422B-8CA6-A438116E8573}" presName="theInnerList" presStyleCnt="0"/>
      <dgm:spPr/>
    </dgm:pt>
    <dgm:pt modelId="{9D8CFAC5-8AB1-4C57-ADB9-F7A1B4DABA19}" type="pres">
      <dgm:prSet presAssocID="{D2966DEA-92CF-4C39-8070-DF9EEA5AACF3}" presName="childNode" presStyleLbl="node1" presStyleIdx="2" presStyleCnt="3">
        <dgm:presLayoutVars>
          <dgm:bulletEnabled val="1"/>
        </dgm:presLayoutVars>
      </dgm:prSet>
      <dgm:spPr/>
      <dgm:t>
        <a:bodyPr/>
        <a:lstStyle/>
        <a:p>
          <a:endParaRPr lang="en-US"/>
        </a:p>
      </dgm:t>
    </dgm:pt>
  </dgm:ptLst>
  <dgm:cxnLst>
    <dgm:cxn modelId="{E77D9D72-B92D-4C1C-A36E-7D383784208E}" srcId="{D3343B82-F7BC-422B-8CA6-A438116E8573}" destId="{D2966DEA-92CF-4C39-8070-DF9EEA5AACF3}" srcOrd="0" destOrd="0" parTransId="{C6A4AE65-194A-4F0B-955F-B90368F5CAA6}" sibTransId="{4E4C5E62-66CD-4E0B-B620-A385F620B4C0}"/>
    <dgm:cxn modelId="{F0DF6195-0559-480D-A7C9-A31760A8C406}" srcId="{9C4DE85C-A8D0-4845-AC9B-844097711940}" destId="{7FA9110B-A235-40F0-A77F-1FBF957C0DF0}" srcOrd="0" destOrd="0" parTransId="{89E6FE73-6F48-40C1-97C6-4473894E352D}" sibTransId="{B6C6A208-1161-4B99-A043-EDC72643A4D2}"/>
    <dgm:cxn modelId="{A890F40C-5E75-48DE-B2C3-DF467889A71E}" type="presOf" srcId="{84946E67-3738-4431-B135-8CBB1CD4D04E}" destId="{5745879E-A7ED-488A-AABB-B7E765097C69}" srcOrd="1" destOrd="0" presId="urn:microsoft.com/office/officeart/2005/8/layout/lProcess2"/>
    <dgm:cxn modelId="{D9143632-FC86-4486-BEFD-4E91112BA2E7}" type="presOf" srcId="{6C5606CD-E381-4EB6-94AF-4E0BA7797AF4}" destId="{DE86C516-355D-4128-8AB1-238FCF891529}" srcOrd="0" destOrd="0" presId="urn:microsoft.com/office/officeart/2005/8/layout/lProcess2"/>
    <dgm:cxn modelId="{C208C5CB-928B-4905-A7D1-01253378FE96}" type="presOf" srcId="{9C4DE85C-A8D0-4845-AC9B-844097711940}" destId="{40D2E442-000F-4984-9037-07B71BBE1820}" srcOrd="1" destOrd="0" presId="urn:microsoft.com/office/officeart/2005/8/layout/lProcess2"/>
    <dgm:cxn modelId="{B8DA35F3-5AE4-4CB9-BF0F-2820837EEED5}" type="presOf" srcId="{D3343B82-F7BC-422B-8CA6-A438116E8573}" destId="{2FF711EF-A43D-4030-B0A5-087A54EED8A0}" srcOrd="1" destOrd="0" presId="urn:microsoft.com/office/officeart/2005/8/layout/lProcess2"/>
    <dgm:cxn modelId="{EB2A08C4-A493-4328-9E5D-EE5B04C02EE9}" type="presOf" srcId="{9C4DE85C-A8D0-4845-AC9B-844097711940}" destId="{2068F9EF-EB48-4051-8847-1E01893074CA}" srcOrd="0" destOrd="0" presId="urn:microsoft.com/office/officeart/2005/8/layout/lProcess2"/>
    <dgm:cxn modelId="{0400374B-3CC4-4913-B7EC-6C2B8577AD7F}" srcId="{41FD5499-0AFD-48EB-97EB-0598B2D96508}" destId="{D3343B82-F7BC-422B-8CA6-A438116E8573}" srcOrd="2" destOrd="0" parTransId="{14FA77F5-3828-41D0-BDC3-D5E25703F4C7}" sibTransId="{C2D30F17-B4D5-483D-9062-1ED49B0F03A6}"/>
    <dgm:cxn modelId="{B0180259-EB47-40FA-ACBA-C404E40160F8}" type="presOf" srcId="{D2966DEA-92CF-4C39-8070-DF9EEA5AACF3}" destId="{9D8CFAC5-8AB1-4C57-ADB9-F7A1B4DABA19}" srcOrd="0" destOrd="0" presId="urn:microsoft.com/office/officeart/2005/8/layout/lProcess2"/>
    <dgm:cxn modelId="{CD803C42-4DEF-4878-8C69-A40C940D4102}" srcId="{41FD5499-0AFD-48EB-97EB-0598B2D96508}" destId="{9C4DE85C-A8D0-4845-AC9B-844097711940}" srcOrd="1" destOrd="0" parTransId="{B60CA820-C21F-4FBE-8B90-372E7F13BE30}" sibTransId="{6707639B-F79D-4F74-B104-2AC3116FD415}"/>
    <dgm:cxn modelId="{D69689A2-91AF-40D2-9908-2ED5A706A9BB}" srcId="{84946E67-3738-4431-B135-8CBB1CD4D04E}" destId="{6C5606CD-E381-4EB6-94AF-4E0BA7797AF4}" srcOrd="0" destOrd="0" parTransId="{D0FC44A7-EA56-41DC-8D27-BDFE4B1D8902}" sibTransId="{C44B0E18-D539-43E3-B441-CFDE65C86508}"/>
    <dgm:cxn modelId="{1C88155C-8C52-4543-AB43-F5407B4DE9C8}" type="presOf" srcId="{D3343B82-F7BC-422B-8CA6-A438116E8573}" destId="{1827FF7F-142C-427C-AEAD-B941EE3D6267}" srcOrd="0" destOrd="0" presId="urn:microsoft.com/office/officeart/2005/8/layout/lProcess2"/>
    <dgm:cxn modelId="{A3392E4F-1037-4842-9EFD-4BC54C83D5E6}" type="presOf" srcId="{41FD5499-0AFD-48EB-97EB-0598B2D96508}" destId="{E61F2142-BEA4-4FCD-8BCE-90A448B3957C}" srcOrd="0" destOrd="0" presId="urn:microsoft.com/office/officeart/2005/8/layout/lProcess2"/>
    <dgm:cxn modelId="{8ACCAA93-B9D3-4065-B316-3843D0DAD73E}" srcId="{41FD5499-0AFD-48EB-97EB-0598B2D96508}" destId="{84946E67-3738-4431-B135-8CBB1CD4D04E}" srcOrd="0" destOrd="0" parTransId="{9CC47DA4-4389-4F45-8F01-42A9E1C109D1}" sibTransId="{437E5D8E-8B79-47BD-A1E4-2E48A489BBAB}"/>
    <dgm:cxn modelId="{A7D3B9AA-990C-49D8-BC26-E1146960A188}" type="presOf" srcId="{7FA9110B-A235-40F0-A77F-1FBF957C0DF0}" destId="{757B8FDC-6668-4EA4-A11B-A8C6505A2BE0}" srcOrd="0" destOrd="0" presId="urn:microsoft.com/office/officeart/2005/8/layout/lProcess2"/>
    <dgm:cxn modelId="{ED002CDC-05F6-4E1F-BB3C-2BFDDE8B127E}" type="presOf" srcId="{84946E67-3738-4431-B135-8CBB1CD4D04E}" destId="{52A2D6A0-3144-4E59-AAB6-D8A07A4749C6}" srcOrd="0" destOrd="0" presId="urn:microsoft.com/office/officeart/2005/8/layout/lProcess2"/>
    <dgm:cxn modelId="{DA2FAF4B-9471-40D7-BCE6-9477F5BEB8DA}" type="presParOf" srcId="{E61F2142-BEA4-4FCD-8BCE-90A448B3957C}" destId="{37382492-512F-4F66-940D-AFD9689215F6}" srcOrd="0" destOrd="0" presId="urn:microsoft.com/office/officeart/2005/8/layout/lProcess2"/>
    <dgm:cxn modelId="{AC5BC738-0B72-4A27-8ED3-855D6AAFBFF3}" type="presParOf" srcId="{37382492-512F-4F66-940D-AFD9689215F6}" destId="{52A2D6A0-3144-4E59-AAB6-D8A07A4749C6}" srcOrd="0" destOrd="0" presId="urn:microsoft.com/office/officeart/2005/8/layout/lProcess2"/>
    <dgm:cxn modelId="{CB4756A1-3EA2-4BE0-AA1C-0A2F4F5E347E}" type="presParOf" srcId="{37382492-512F-4F66-940D-AFD9689215F6}" destId="{5745879E-A7ED-488A-AABB-B7E765097C69}" srcOrd="1" destOrd="0" presId="urn:microsoft.com/office/officeart/2005/8/layout/lProcess2"/>
    <dgm:cxn modelId="{79E091E3-F389-49A9-9113-30A6B765D116}" type="presParOf" srcId="{37382492-512F-4F66-940D-AFD9689215F6}" destId="{40CCF0B9-9115-4AA9-8DC3-31245AC4F19C}" srcOrd="2" destOrd="0" presId="urn:microsoft.com/office/officeart/2005/8/layout/lProcess2"/>
    <dgm:cxn modelId="{0F872594-D941-44B9-859B-E10C08605C5B}" type="presParOf" srcId="{40CCF0B9-9115-4AA9-8DC3-31245AC4F19C}" destId="{326C6EEE-6B53-46E0-B0D3-6CC2AB00739A}" srcOrd="0" destOrd="0" presId="urn:microsoft.com/office/officeart/2005/8/layout/lProcess2"/>
    <dgm:cxn modelId="{DBAE29FC-1AFD-42A5-A418-A6EF0552CEFE}" type="presParOf" srcId="{326C6EEE-6B53-46E0-B0D3-6CC2AB00739A}" destId="{DE86C516-355D-4128-8AB1-238FCF891529}" srcOrd="0" destOrd="0" presId="urn:microsoft.com/office/officeart/2005/8/layout/lProcess2"/>
    <dgm:cxn modelId="{0A4F5E6C-8B49-439A-8CB8-2790CF0DB2AA}" type="presParOf" srcId="{E61F2142-BEA4-4FCD-8BCE-90A448B3957C}" destId="{F0C022C1-21F2-4C8A-B511-5C119679F717}" srcOrd="1" destOrd="0" presId="urn:microsoft.com/office/officeart/2005/8/layout/lProcess2"/>
    <dgm:cxn modelId="{196BBE4E-1BD3-42B0-ACAA-A39B305D6696}" type="presParOf" srcId="{E61F2142-BEA4-4FCD-8BCE-90A448B3957C}" destId="{D57A5C58-617B-4974-B75C-099B8FCE5BDC}" srcOrd="2" destOrd="0" presId="urn:microsoft.com/office/officeart/2005/8/layout/lProcess2"/>
    <dgm:cxn modelId="{53698770-8B98-4010-8619-24DEDBC0D0AA}" type="presParOf" srcId="{D57A5C58-617B-4974-B75C-099B8FCE5BDC}" destId="{2068F9EF-EB48-4051-8847-1E01893074CA}" srcOrd="0" destOrd="0" presId="urn:microsoft.com/office/officeart/2005/8/layout/lProcess2"/>
    <dgm:cxn modelId="{0CC8DC82-490B-41B4-A88C-787E4DE84315}" type="presParOf" srcId="{D57A5C58-617B-4974-B75C-099B8FCE5BDC}" destId="{40D2E442-000F-4984-9037-07B71BBE1820}" srcOrd="1" destOrd="0" presId="urn:microsoft.com/office/officeart/2005/8/layout/lProcess2"/>
    <dgm:cxn modelId="{80B0AC75-1D63-4F54-86EC-A93E556D93EB}" type="presParOf" srcId="{D57A5C58-617B-4974-B75C-099B8FCE5BDC}" destId="{74F0D4DF-CB6D-453C-9DAB-22BC857C226B}" srcOrd="2" destOrd="0" presId="urn:microsoft.com/office/officeart/2005/8/layout/lProcess2"/>
    <dgm:cxn modelId="{6220DF5F-BD24-4C01-A116-6948EF700F52}" type="presParOf" srcId="{74F0D4DF-CB6D-453C-9DAB-22BC857C226B}" destId="{369B1D98-C16B-449D-821B-270955A2FE0E}" srcOrd="0" destOrd="0" presId="urn:microsoft.com/office/officeart/2005/8/layout/lProcess2"/>
    <dgm:cxn modelId="{78E87258-3A3D-4CE9-8C07-197FBD4A10A7}" type="presParOf" srcId="{369B1D98-C16B-449D-821B-270955A2FE0E}" destId="{757B8FDC-6668-4EA4-A11B-A8C6505A2BE0}" srcOrd="0" destOrd="0" presId="urn:microsoft.com/office/officeart/2005/8/layout/lProcess2"/>
    <dgm:cxn modelId="{97A8E901-F814-4D3D-9F06-F0ACEBB5AD65}" type="presParOf" srcId="{E61F2142-BEA4-4FCD-8BCE-90A448B3957C}" destId="{3F91D3FB-CD8C-41F6-AE2E-0CADA9BD70CF}" srcOrd="3" destOrd="0" presId="urn:microsoft.com/office/officeart/2005/8/layout/lProcess2"/>
    <dgm:cxn modelId="{C4AB522D-A6A9-4F05-B667-D4EC606B0FDA}" type="presParOf" srcId="{E61F2142-BEA4-4FCD-8BCE-90A448B3957C}" destId="{BDBF9EFD-E4F5-4EA7-B70B-9AC9F293DB2A}" srcOrd="4" destOrd="0" presId="urn:microsoft.com/office/officeart/2005/8/layout/lProcess2"/>
    <dgm:cxn modelId="{B5F1A48F-3EDB-485C-BC4D-87CDD4167BEA}" type="presParOf" srcId="{BDBF9EFD-E4F5-4EA7-B70B-9AC9F293DB2A}" destId="{1827FF7F-142C-427C-AEAD-B941EE3D6267}" srcOrd="0" destOrd="0" presId="urn:microsoft.com/office/officeart/2005/8/layout/lProcess2"/>
    <dgm:cxn modelId="{67C22FE5-BCED-4261-95D1-41B487A3DD89}" type="presParOf" srcId="{BDBF9EFD-E4F5-4EA7-B70B-9AC9F293DB2A}" destId="{2FF711EF-A43D-4030-B0A5-087A54EED8A0}" srcOrd="1" destOrd="0" presId="urn:microsoft.com/office/officeart/2005/8/layout/lProcess2"/>
    <dgm:cxn modelId="{A5FD974B-780A-42E1-87E6-4D9FF1C18F8F}" type="presParOf" srcId="{BDBF9EFD-E4F5-4EA7-B70B-9AC9F293DB2A}" destId="{191652E9-2BBB-40D7-8024-B82C054AC614}" srcOrd="2" destOrd="0" presId="urn:microsoft.com/office/officeart/2005/8/layout/lProcess2"/>
    <dgm:cxn modelId="{216845F6-90FE-421E-83CC-498CCA1A84A2}" type="presParOf" srcId="{191652E9-2BBB-40D7-8024-B82C054AC614}" destId="{93687600-39D8-46C2-9632-915A0EDD0CCD}" srcOrd="0" destOrd="0" presId="urn:microsoft.com/office/officeart/2005/8/layout/lProcess2"/>
    <dgm:cxn modelId="{074A228B-FC27-4FBA-AD12-962FD7A0425D}" type="presParOf" srcId="{93687600-39D8-46C2-9632-915A0EDD0CCD}" destId="{9D8CFAC5-8AB1-4C57-ADB9-F7A1B4DABA1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E8A90D-22E6-4476-824B-730D602815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7E9088-35BC-4789-B777-655B1A391EE5}">
      <dgm:prSet phldrT="[Text]" custT="1">
        <dgm:style>
          <a:lnRef idx="2">
            <a:schemeClr val="accent1"/>
          </a:lnRef>
          <a:fillRef idx="1">
            <a:schemeClr val="lt1"/>
          </a:fillRef>
          <a:effectRef idx="0">
            <a:schemeClr val="accent1"/>
          </a:effectRef>
          <a:fontRef idx="minor">
            <a:schemeClr val="dk1"/>
          </a:fontRef>
        </dgm:style>
      </dgm:prSet>
      <dgm:spPr>
        <a:noFill/>
      </dgm:spPr>
      <dgm:t>
        <a:bodyPr/>
        <a:lstStyle/>
        <a:p>
          <a:r>
            <a:rPr lang="en-US" sz="1800" b="0" dirty="0" smtClean="0"/>
            <a:t>Proven Effects on </a:t>
          </a:r>
        </a:p>
        <a:p>
          <a:r>
            <a:rPr lang="en-US" sz="1800" b="1" dirty="0" smtClean="0"/>
            <a:t>Children</a:t>
          </a:r>
          <a:endParaRPr lang="en-US" sz="1800" b="1" dirty="0"/>
        </a:p>
      </dgm:t>
    </dgm:pt>
    <dgm:pt modelId="{13B1846F-AE32-4B24-ADCA-C2FECE6C2F17}" type="parTrans" cxnId="{B2EFA3E3-0346-4098-A9E8-0BBB9D3A4E71}">
      <dgm:prSet/>
      <dgm:spPr/>
      <dgm:t>
        <a:bodyPr/>
        <a:lstStyle/>
        <a:p>
          <a:endParaRPr lang="en-US"/>
        </a:p>
      </dgm:t>
    </dgm:pt>
    <dgm:pt modelId="{6008F26F-5235-41D1-B0F5-E668DA6FC712}" type="sibTrans" cxnId="{B2EFA3E3-0346-4098-A9E8-0BBB9D3A4E71}">
      <dgm:prSet/>
      <dgm:spPr/>
      <dgm:t>
        <a:bodyPr/>
        <a:lstStyle/>
        <a:p>
          <a:endParaRPr lang="en-US"/>
        </a:p>
      </dgm:t>
    </dgm:pt>
    <dgm:pt modelId="{44826E4F-57CD-40C9-8B8E-EB53BC05519E}">
      <dgm:prSet phldrT="[Text]"/>
      <dgm:spPr>
        <a:noFill/>
        <a:ln>
          <a:solidFill>
            <a:srgbClr val="C00000">
              <a:alpha val="90000"/>
            </a:srgbClr>
          </a:solidFill>
        </a:ln>
      </dgm:spPr>
      <dgm:t>
        <a:bodyPr/>
        <a:lstStyle/>
        <a:p>
          <a:r>
            <a:rPr lang="en-US" dirty="0" smtClean="0"/>
            <a:t>Enter kindergarten with:</a:t>
          </a:r>
          <a:endParaRPr lang="en-US" dirty="0"/>
        </a:p>
      </dgm:t>
    </dgm:pt>
    <dgm:pt modelId="{1CBC8BCD-EAB2-42F7-92C0-4E8BB529072B}" type="parTrans" cxnId="{0C0E2A17-2B3E-4B15-9424-85DF226A679F}">
      <dgm:prSet/>
      <dgm:spPr/>
      <dgm:t>
        <a:bodyPr/>
        <a:lstStyle/>
        <a:p>
          <a:endParaRPr lang="en-US"/>
        </a:p>
      </dgm:t>
    </dgm:pt>
    <dgm:pt modelId="{8AAB53C2-1F91-4E64-B00F-695FFC3139AD}" type="sibTrans" cxnId="{0C0E2A17-2B3E-4B15-9424-85DF226A679F}">
      <dgm:prSet/>
      <dgm:spPr/>
      <dgm:t>
        <a:bodyPr/>
        <a:lstStyle/>
        <a:p>
          <a:endParaRPr lang="en-US"/>
        </a:p>
      </dgm:t>
    </dgm:pt>
    <dgm:pt modelId="{E1724A53-FC2D-4CEE-86E7-A0F83D5DEA25}">
      <dgm:prSet phldrT="[Text]" custT="1">
        <dgm:style>
          <a:lnRef idx="2">
            <a:schemeClr val="accent1"/>
          </a:lnRef>
          <a:fillRef idx="1">
            <a:schemeClr val="lt1"/>
          </a:fillRef>
          <a:effectRef idx="0">
            <a:schemeClr val="accent1"/>
          </a:effectRef>
          <a:fontRef idx="minor">
            <a:schemeClr val="dk1"/>
          </a:fontRef>
        </dgm:style>
      </dgm:prSet>
      <dgm:spPr>
        <a:noFill/>
      </dgm:spPr>
      <dgm:t>
        <a:bodyPr/>
        <a:lstStyle/>
        <a:p>
          <a:r>
            <a:rPr lang="en-US" sz="1800" b="0" dirty="0" smtClean="0"/>
            <a:t>Proven Effects on </a:t>
          </a:r>
        </a:p>
        <a:p>
          <a:r>
            <a:rPr lang="en-US" sz="1800" b="1" dirty="0" smtClean="0"/>
            <a:t>Parents</a:t>
          </a:r>
          <a:endParaRPr lang="en-US" sz="1800" b="1" dirty="0"/>
        </a:p>
      </dgm:t>
    </dgm:pt>
    <dgm:pt modelId="{74ABBD9C-D214-4E67-AC7D-15568B131284}" type="parTrans" cxnId="{B120D6C8-9704-4ABD-9823-B75AF7A0C6A7}">
      <dgm:prSet/>
      <dgm:spPr/>
      <dgm:t>
        <a:bodyPr/>
        <a:lstStyle/>
        <a:p>
          <a:endParaRPr lang="en-US"/>
        </a:p>
      </dgm:t>
    </dgm:pt>
    <dgm:pt modelId="{8A8FCED4-7127-45DF-ACAB-29000F7644F0}" type="sibTrans" cxnId="{B120D6C8-9704-4ABD-9823-B75AF7A0C6A7}">
      <dgm:prSet/>
      <dgm:spPr/>
      <dgm:t>
        <a:bodyPr/>
        <a:lstStyle/>
        <a:p>
          <a:endParaRPr lang="en-US"/>
        </a:p>
      </dgm:t>
    </dgm:pt>
    <dgm:pt modelId="{D64DE108-86D0-4E11-92E1-AD059862BF69}">
      <dgm:prSet phldrT="[Text]"/>
      <dgm:spPr>
        <a:noFill/>
        <a:ln>
          <a:solidFill>
            <a:srgbClr val="C00000">
              <a:alpha val="90000"/>
            </a:srgbClr>
          </a:solidFill>
        </a:ln>
      </dgm:spPr>
      <dgm:t>
        <a:bodyPr/>
        <a:lstStyle/>
        <a:p>
          <a:r>
            <a:rPr lang="en-US" dirty="0" smtClean="0"/>
            <a:t>Demonstrate significant change in:</a:t>
          </a:r>
          <a:endParaRPr lang="en-US" dirty="0"/>
        </a:p>
      </dgm:t>
    </dgm:pt>
    <dgm:pt modelId="{9AE4C48F-ECDD-4A0A-84E5-044DC3E04718}" type="parTrans" cxnId="{BF2DF27B-67EC-4640-B517-4456BFC4A9E1}">
      <dgm:prSet/>
      <dgm:spPr/>
      <dgm:t>
        <a:bodyPr/>
        <a:lstStyle/>
        <a:p>
          <a:endParaRPr lang="en-US"/>
        </a:p>
      </dgm:t>
    </dgm:pt>
    <dgm:pt modelId="{A49091E2-B7D0-408E-8A66-80A029981049}" type="sibTrans" cxnId="{BF2DF27B-67EC-4640-B517-4456BFC4A9E1}">
      <dgm:prSet/>
      <dgm:spPr/>
      <dgm:t>
        <a:bodyPr/>
        <a:lstStyle/>
        <a:p>
          <a:endParaRPr lang="en-US"/>
        </a:p>
      </dgm:t>
    </dgm:pt>
    <dgm:pt modelId="{E68A42E7-49C2-4477-B707-0A6AB4AF4CC9}">
      <dgm:prSet/>
      <dgm:spPr>
        <a:noFill/>
        <a:ln>
          <a:solidFill>
            <a:srgbClr val="C00000">
              <a:alpha val="90000"/>
            </a:srgbClr>
          </a:solidFill>
        </a:ln>
      </dgm:spPr>
      <dgm:t>
        <a:bodyPr/>
        <a:lstStyle/>
        <a:p>
          <a:r>
            <a:rPr lang="en-US" dirty="0" smtClean="0"/>
            <a:t>stronger language skills.</a:t>
          </a:r>
        </a:p>
      </dgm:t>
    </dgm:pt>
    <dgm:pt modelId="{974925E2-A389-40E7-97A4-489863C03D32}" type="parTrans" cxnId="{DB43C54E-153E-462A-87E4-1DA3EAB0E7B7}">
      <dgm:prSet/>
      <dgm:spPr/>
      <dgm:t>
        <a:bodyPr/>
        <a:lstStyle/>
        <a:p>
          <a:endParaRPr lang="en-US"/>
        </a:p>
      </dgm:t>
    </dgm:pt>
    <dgm:pt modelId="{5AFCD508-EA1A-4672-804C-9AAC9E38BB79}" type="sibTrans" cxnId="{DB43C54E-153E-462A-87E4-1DA3EAB0E7B7}">
      <dgm:prSet/>
      <dgm:spPr/>
      <dgm:t>
        <a:bodyPr/>
        <a:lstStyle/>
        <a:p>
          <a:endParaRPr lang="en-US"/>
        </a:p>
      </dgm:t>
    </dgm:pt>
    <dgm:pt modelId="{E634E9EB-3E9C-4EF6-AC5A-D93484152D99}">
      <dgm:prSet phldrT="[Text]"/>
      <dgm:spPr>
        <a:noFill/>
        <a:ln>
          <a:solidFill>
            <a:srgbClr val="C00000">
              <a:alpha val="90000"/>
            </a:srgbClr>
          </a:solidFill>
        </a:ln>
      </dgm:spPr>
      <dgm:t>
        <a:bodyPr/>
        <a:lstStyle/>
        <a:p>
          <a:r>
            <a:rPr lang="en-US" dirty="0" smtClean="0"/>
            <a:t>how frequently they read to their children, and</a:t>
          </a:r>
          <a:endParaRPr lang="en-US" dirty="0"/>
        </a:p>
      </dgm:t>
    </dgm:pt>
    <dgm:pt modelId="{1C6F0C89-854B-4E7D-82E6-18BC1F919A95}" type="parTrans" cxnId="{318781D4-81C1-4920-A314-ED893D058DE1}">
      <dgm:prSet/>
      <dgm:spPr/>
      <dgm:t>
        <a:bodyPr/>
        <a:lstStyle/>
        <a:p>
          <a:endParaRPr lang="en-US"/>
        </a:p>
      </dgm:t>
    </dgm:pt>
    <dgm:pt modelId="{828E839C-9DAC-48C2-88A3-5AF5F2880E94}" type="sibTrans" cxnId="{318781D4-81C1-4920-A314-ED893D058DE1}">
      <dgm:prSet/>
      <dgm:spPr/>
      <dgm:t>
        <a:bodyPr/>
        <a:lstStyle/>
        <a:p>
          <a:endParaRPr lang="en-US"/>
        </a:p>
      </dgm:t>
    </dgm:pt>
    <dgm:pt modelId="{EFC51E8A-9533-40D1-AAD4-BA912B97EC40}">
      <dgm:prSet phldrT="[Text]"/>
      <dgm:spPr>
        <a:noFill/>
        <a:ln>
          <a:solidFill>
            <a:srgbClr val="C00000">
              <a:alpha val="90000"/>
            </a:srgbClr>
          </a:solidFill>
        </a:ln>
      </dgm:spPr>
      <dgm:t>
        <a:bodyPr/>
        <a:lstStyle/>
        <a:p>
          <a:r>
            <a:rPr lang="en-US" dirty="0" smtClean="0"/>
            <a:t>beliefs and attitudes towards reading aloud. </a:t>
          </a:r>
          <a:endParaRPr lang="en-US" dirty="0"/>
        </a:p>
      </dgm:t>
    </dgm:pt>
    <dgm:pt modelId="{94E6785C-D1B7-4ED2-8448-9C1340CD30A4}" type="parTrans" cxnId="{3FCFDCA2-DEAA-48D9-B949-F167B32E7FCD}">
      <dgm:prSet/>
      <dgm:spPr/>
      <dgm:t>
        <a:bodyPr/>
        <a:lstStyle/>
        <a:p>
          <a:endParaRPr lang="en-US"/>
        </a:p>
      </dgm:t>
    </dgm:pt>
    <dgm:pt modelId="{781F7CB3-B013-4AB3-B27D-435200C0E7E2}" type="sibTrans" cxnId="{3FCFDCA2-DEAA-48D9-B949-F167B32E7FCD}">
      <dgm:prSet/>
      <dgm:spPr/>
      <dgm:t>
        <a:bodyPr/>
        <a:lstStyle/>
        <a:p>
          <a:endParaRPr lang="en-US"/>
        </a:p>
      </dgm:t>
    </dgm:pt>
    <dgm:pt modelId="{B7ADF314-277B-492D-8702-535CBA4D698D}">
      <dgm:prSet phldrT="[Text]"/>
      <dgm:spPr>
        <a:noFill/>
        <a:ln>
          <a:solidFill>
            <a:srgbClr val="C00000">
              <a:alpha val="90000"/>
            </a:srgbClr>
          </a:solidFill>
        </a:ln>
      </dgm:spPr>
      <dgm:t>
        <a:bodyPr/>
        <a:lstStyle/>
        <a:p>
          <a:r>
            <a:rPr lang="en-US" dirty="0" smtClean="0"/>
            <a:t>larger vocabularies,  </a:t>
          </a:r>
          <a:endParaRPr lang="en-US" dirty="0"/>
        </a:p>
      </dgm:t>
    </dgm:pt>
    <dgm:pt modelId="{742C311F-6192-4ED5-A99C-73E7B8C7FAAE}" type="parTrans" cxnId="{1D92C235-EAAC-4ACA-A2C5-62AD3FEF8351}">
      <dgm:prSet/>
      <dgm:spPr/>
      <dgm:t>
        <a:bodyPr/>
        <a:lstStyle/>
        <a:p>
          <a:endParaRPr lang="en-US"/>
        </a:p>
      </dgm:t>
    </dgm:pt>
    <dgm:pt modelId="{A44F502B-9CD3-45B9-AA81-F729ECBFC4AD}" type="sibTrans" cxnId="{1D92C235-EAAC-4ACA-A2C5-62AD3FEF8351}">
      <dgm:prSet/>
      <dgm:spPr/>
      <dgm:t>
        <a:bodyPr/>
        <a:lstStyle/>
        <a:p>
          <a:endParaRPr lang="en-US"/>
        </a:p>
      </dgm:t>
    </dgm:pt>
    <dgm:pt modelId="{8979DA11-7669-4C31-A197-A183F77B74CD}">
      <dgm:prSet phldrT="[Text]"/>
      <dgm:spPr>
        <a:noFill/>
        <a:ln>
          <a:solidFill>
            <a:srgbClr val="C00000">
              <a:alpha val="90000"/>
            </a:srgbClr>
          </a:solidFill>
        </a:ln>
      </dgm:spPr>
      <dgm:t>
        <a:bodyPr/>
        <a:lstStyle/>
        <a:p>
          <a:r>
            <a:rPr lang="en-US" dirty="0" smtClean="0"/>
            <a:t>home libraries of up to 10 books, and </a:t>
          </a:r>
          <a:endParaRPr lang="en-US" dirty="0"/>
        </a:p>
      </dgm:t>
    </dgm:pt>
    <dgm:pt modelId="{D94C0F29-CF37-4568-BD72-6493DF789662}" type="parTrans" cxnId="{AADE307F-9E33-4A06-8244-F24A796FFCB5}">
      <dgm:prSet/>
      <dgm:spPr/>
      <dgm:t>
        <a:bodyPr/>
        <a:lstStyle/>
        <a:p>
          <a:endParaRPr lang="en-US"/>
        </a:p>
      </dgm:t>
    </dgm:pt>
    <dgm:pt modelId="{AD8DD49C-9CBD-4E20-A081-4B795B27CA84}" type="sibTrans" cxnId="{AADE307F-9E33-4A06-8244-F24A796FFCB5}">
      <dgm:prSet/>
      <dgm:spPr/>
      <dgm:t>
        <a:bodyPr/>
        <a:lstStyle/>
        <a:p>
          <a:endParaRPr lang="en-US"/>
        </a:p>
      </dgm:t>
    </dgm:pt>
    <dgm:pt modelId="{BBD7719D-4435-44A9-BBC8-01B772C60FE8}" type="pres">
      <dgm:prSet presAssocID="{92E8A90D-22E6-4476-824B-730D602815E2}" presName="Name0" presStyleCnt="0">
        <dgm:presLayoutVars>
          <dgm:dir/>
          <dgm:animLvl val="lvl"/>
          <dgm:resizeHandles val="exact"/>
        </dgm:presLayoutVars>
      </dgm:prSet>
      <dgm:spPr/>
      <dgm:t>
        <a:bodyPr/>
        <a:lstStyle/>
        <a:p>
          <a:endParaRPr lang="en-US"/>
        </a:p>
      </dgm:t>
    </dgm:pt>
    <dgm:pt modelId="{A53D7953-F7DF-4173-9069-F3C7031AD50D}" type="pres">
      <dgm:prSet presAssocID="{7A7E9088-35BC-4789-B777-655B1A391EE5}" presName="composite" presStyleCnt="0"/>
      <dgm:spPr/>
      <dgm:t>
        <a:bodyPr/>
        <a:lstStyle/>
        <a:p>
          <a:endParaRPr lang="en-US"/>
        </a:p>
      </dgm:t>
    </dgm:pt>
    <dgm:pt modelId="{4EBE50CF-4202-40A0-9B5A-360C500EFF70}" type="pres">
      <dgm:prSet presAssocID="{7A7E9088-35BC-4789-B777-655B1A391EE5}" presName="parTx" presStyleLbl="alignNode1" presStyleIdx="0" presStyleCnt="2">
        <dgm:presLayoutVars>
          <dgm:chMax val="0"/>
          <dgm:chPref val="0"/>
          <dgm:bulletEnabled val="1"/>
        </dgm:presLayoutVars>
      </dgm:prSet>
      <dgm:spPr/>
      <dgm:t>
        <a:bodyPr/>
        <a:lstStyle/>
        <a:p>
          <a:endParaRPr lang="en-US"/>
        </a:p>
      </dgm:t>
    </dgm:pt>
    <dgm:pt modelId="{2DD9FF17-0FEC-4F67-B22C-486B1A5BBFE3}" type="pres">
      <dgm:prSet presAssocID="{7A7E9088-35BC-4789-B777-655B1A391EE5}" presName="desTx" presStyleLbl="alignAccFollowNode1" presStyleIdx="0" presStyleCnt="2">
        <dgm:presLayoutVars>
          <dgm:bulletEnabled val="1"/>
        </dgm:presLayoutVars>
      </dgm:prSet>
      <dgm:spPr/>
      <dgm:t>
        <a:bodyPr/>
        <a:lstStyle/>
        <a:p>
          <a:endParaRPr lang="en-US"/>
        </a:p>
      </dgm:t>
    </dgm:pt>
    <dgm:pt modelId="{11DC0DE8-700C-4392-A974-E8C38B1EB3E4}" type="pres">
      <dgm:prSet presAssocID="{6008F26F-5235-41D1-B0F5-E668DA6FC712}" presName="space" presStyleCnt="0"/>
      <dgm:spPr/>
      <dgm:t>
        <a:bodyPr/>
        <a:lstStyle/>
        <a:p>
          <a:endParaRPr lang="en-US"/>
        </a:p>
      </dgm:t>
    </dgm:pt>
    <dgm:pt modelId="{DB4567F1-04AB-4164-9109-4396F8B809EF}" type="pres">
      <dgm:prSet presAssocID="{E1724A53-FC2D-4CEE-86E7-A0F83D5DEA25}" presName="composite" presStyleCnt="0"/>
      <dgm:spPr/>
      <dgm:t>
        <a:bodyPr/>
        <a:lstStyle/>
        <a:p>
          <a:endParaRPr lang="en-US"/>
        </a:p>
      </dgm:t>
    </dgm:pt>
    <dgm:pt modelId="{77970C3F-D971-438B-8B99-89A7DF997E15}" type="pres">
      <dgm:prSet presAssocID="{E1724A53-FC2D-4CEE-86E7-A0F83D5DEA25}" presName="parTx" presStyleLbl="alignNode1" presStyleIdx="1" presStyleCnt="2">
        <dgm:presLayoutVars>
          <dgm:chMax val="0"/>
          <dgm:chPref val="0"/>
          <dgm:bulletEnabled val="1"/>
        </dgm:presLayoutVars>
      </dgm:prSet>
      <dgm:spPr/>
      <dgm:t>
        <a:bodyPr/>
        <a:lstStyle/>
        <a:p>
          <a:endParaRPr lang="en-US"/>
        </a:p>
      </dgm:t>
    </dgm:pt>
    <dgm:pt modelId="{8AF4D9E6-DFA9-4FFE-AB26-E2ECFD367672}" type="pres">
      <dgm:prSet presAssocID="{E1724A53-FC2D-4CEE-86E7-A0F83D5DEA25}" presName="desTx" presStyleLbl="alignAccFollowNode1" presStyleIdx="1" presStyleCnt="2">
        <dgm:presLayoutVars>
          <dgm:bulletEnabled val="1"/>
        </dgm:presLayoutVars>
      </dgm:prSet>
      <dgm:spPr/>
      <dgm:t>
        <a:bodyPr/>
        <a:lstStyle/>
        <a:p>
          <a:endParaRPr lang="en-US"/>
        </a:p>
      </dgm:t>
    </dgm:pt>
  </dgm:ptLst>
  <dgm:cxnLst>
    <dgm:cxn modelId="{87FA17D5-4DC0-4DE6-898C-321935A5FBC3}" type="presOf" srcId="{E68A42E7-49C2-4477-B707-0A6AB4AF4CC9}" destId="{2DD9FF17-0FEC-4F67-B22C-486B1A5BBFE3}" srcOrd="0" destOrd="3" presId="urn:microsoft.com/office/officeart/2005/8/layout/hList1"/>
    <dgm:cxn modelId="{3FCFDCA2-DEAA-48D9-B949-F167B32E7FCD}" srcId="{D64DE108-86D0-4E11-92E1-AD059862BF69}" destId="{EFC51E8A-9533-40D1-AAD4-BA912B97EC40}" srcOrd="1" destOrd="0" parTransId="{94E6785C-D1B7-4ED2-8448-9C1340CD30A4}" sibTransId="{781F7CB3-B013-4AB3-B27D-435200C0E7E2}"/>
    <dgm:cxn modelId="{75DB6F1E-6234-4E59-A735-70433B239BEA}" type="presOf" srcId="{92E8A90D-22E6-4476-824B-730D602815E2}" destId="{BBD7719D-4435-44A9-BBC8-01B772C60FE8}" srcOrd="0" destOrd="0" presId="urn:microsoft.com/office/officeart/2005/8/layout/hList1"/>
    <dgm:cxn modelId="{DB43C54E-153E-462A-87E4-1DA3EAB0E7B7}" srcId="{44826E4F-57CD-40C9-8B8E-EB53BC05519E}" destId="{E68A42E7-49C2-4477-B707-0A6AB4AF4CC9}" srcOrd="2" destOrd="0" parTransId="{974925E2-A389-40E7-97A4-489863C03D32}" sibTransId="{5AFCD508-EA1A-4672-804C-9AAC9E38BB79}"/>
    <dgm:cxn modelId="{C326490E-1B53-4718-B9F6-25FD2966AA45}" type="presOf" srcId="{E1724A53-FC2D-4CEE-86E7-A0F83D5DEA25}" destId="{77970C3F-D971-438B-8B99-89A7DF997E15}" srcOrd="0" destOrd="0" presId="urn:microsoft.com/office/officeart/2005/8/layout/hList1"/>
    <dgm:cxn modelId="{BF2DF27B-67EC-4640-B517-4456BFC4A9E1}" srcId="{E1724A53-FC2D-4CEE-86E7-A0F83D5DEA25}" destId="{D64DE108-86D0-4E11-92E1-AD059862BF69}" srcOrd="0" destOrd="0" parTransId="{9AE4C48F-ECDD-4A0A-84E5-044DC3E04718}" sibTransId="{A49091E2-B7D0-408E-8A66-80A029981049}"/>
    <dgm:cxn modelId="{318781D4-81C1-4920-A314-ED893D058DE1}" srcId="{D64DE108-86D0-4E11-92E1-AD059862BF69}" destId="{E634E9EB-3E9C-4EF6-AC5A-D93484152D99}" srcOrd="0" destOrd="0" parTransId="{1C6F0C89-854B-4E7D-82E6-18BC1F919A95}" sibTransId="{828E839C-9DAC-48C2-88A3-5AF5F2880E94}"/>
    <dgm:cxn modelId="{1D92C235-EAAC-4ACA-A2C5-62AD3FEF8351}" srcId="{44826E4F-57CD-40C9-8B8E-EB53BC05519E}" destId="{B7ADF314-277B-492D-8702-535CBA4D698D}" srcOrd="0" destOrd="0" parTransId="{742C311F-6192-4ED5-A99C-73E7B8C7FAAE}" sibTransId="{A44F502B-9CD3-45B9-AA81-F729ECBFC4AD}"/>
    <dgm:cxn modelId="{C97B943A-C2C0-4A74-9990-18D451B02C9B}" type="presOf" srcId="{B7ADF314-277B-492D-8702-535CBA4D698D}" destId="{2DD9FF17-0FEC-4F67-B22C-486B1A5BBFE3}" srcOrd="0" destOrd="1" presId="urn:microsoft.com/office/officeart/2005/8/layout/hList1"/>
    <dgm:cxn modelId="{E9FE5C6D-4099-4012-A883-F234573AE3DD}" type="presOf" srcId="{8979DA11-7669-4C31-A197-A183F77B74CD}" destId="{2DD9FF17-0FEC-4F67-B22C-486B1A5BBFE3}" srcOrd="0" destOrd="2" presId="urn:microsoft.com/office/officeart/2005/8/layout/hList1"/>
    <dgm:cxn modelId="{0C0E2A17-2B3E-4B15-9424-85DF226A679F}" srcId="{7A7E9088-35BC-4789-B777-655B1A391EE5}" destId="{44826E4F-57CD-40C9-8B8E-EB53BC05519E}" srcOrd="0" destOrd="0" parTransId="{1CBC8BCD-EAB2-42F7-92C0-4E8BB529072B}" sibTransId="{8AAB53C2-1F91-4E64-B00F-695FFC3139AD}"/>
    <dgm:cxn modelId="{AADE307F-9E33-4A06-8244-F24A796FFCB5}" srcId="{44826E4F-57CD-40C9-8B8E-EB53BC05519E}" destId="{8979DA11-7669-4C31-A197-A183F77B74CD}" srcOrd="1" destOrd="0" parTransId="{D94C0F29-CF37-4568-BD72-6493DF789662}" sibTransId="{AD8DD49C-9CBD-4E20-A081-4B795B27CA84}"/>
    <dgm:cxn modelId="{B120D6C8-9704-4ABD-9823-B75AF7A0C6A7}" srcId="{92E8A90D-22E6-4476-824B-730D602815E2}" destId="{E1724A53-FC2D-4CEE-86E7-A0F83D5DEA25}" srcOrd="1" destOrd="0" parTransId="{74ABBD9C-D214-4E67-AC7D-15568B131284}" sibTransId="{8A8FCED4-7127-45DF-ACAB-29000F7644F0}"/>
    <dgm:cxn modelId="{8B0161AF-0BBE-4517-9148-CE2CF2C137DE}" type="presOf" srcId="{D64DE108-86D0-4E11-92E1-AD059862BF69}" destId="{8AF4D9E6-DFA9-4FFE-AB26-E2ECFD367672}" srcOrd="0" destOrd="0" presId="urn:microsoft.com/office/officeart/2005/8/layout/hList1"/>
    <dgm:cxn modelId="{C6F1C3E3-FB4B-4188-9049-B26529A81F3F}" type="presOf" srcId="{7A7E9088-35BC-4789-B777-655B1A391EE5}" destId="{4EBE50CF-4202-40A0-9B5A-360C500EFF70}" srcOrd="0" destOrd="0" presId="urn:microsoft.com/office/officeart/2005/8/layout/hList1"/>
    <dgm:cxn modelId="{AFCCE6DA-D3C0-4A7B-B162-BBDC52B36E54}" type="presOf" srcId="{E634E9EB-3E9C-4EF6-AC5A-D93484152D99}" destId="{8AF4D9E6-DFA9-4FFE-AB26-E2ECFD367672}" srcOrd="0" destOrd="1" presId="urn:microsoft.com/office/officeart/2005/8/layout/hList1"/>
    <dgm:cxn modelId="{B2EFA3E3-0346-4098-A9E8-0BBB9D3A4E71}" srcId="{92E8A90D-22E6-4476-824B-730D602815E2}" destId="{7A7E9088-35BC-4789-B777-655B1A391EE5}" srcOrd="0" destOrd="0" parTransId="{13B1846F-AE32-4B24-ADCA-C2FECE6C2F17}" sibTransId="{6008F26F-5235-41D1-B0F5-E668DA6FC712}"/>
    <dgm:cxn modelId="{BEA0C034-8619-4140-A12D-020318AB46E2}" type="presOf" srcId="{EFC51E8A-9533-40D1-AAD4-BA912B97EC40}" destId="{8AF4D9E6-DFA9-4FFE-AB26-E2ECFD367672}" srcOrd="0" destOrd="2" presId="urn:microsoft.com/office/officeart/2005/8/layout/hList1"/>
    <dgm:cxn modelId="{01F20D88-4906-4A26-9C95-660D11E27889}" type="presOf" srcId="{44826E4F-57CD-40C9-8B8E-EB53BC05519E}" destId="{2DD9FF17-0FEC-4F67-B22C-486B1A5BBFE3}" srcOrd="0" destOrd="0" presId="urn:microsoft.com/office/officeart/2005/8/layout/hList1"/>
    <dgm:cxn modelId="{06E80D41-9E0A-446C-96AF-6249291AB2F5}" type="presParOf" srcId="{BBD7719D-4435-44A9-BBC8-01B772C60FE8}" destId="{A53D7953-F7DF-4173-9069-F3C7031AD50D}" srcOrd="0" destOrd="0" presId="urn:microsoft.com/office/officeart/2005/8/layout/hList1"/>
    <dgm:cxn modelId="{54EE35B1-9F13-4525-BB31-A083F55F4910}" type="presParOf" srcId="{A53D7953-F7DF-4173-9069-F3C7031AD50D}" destId="{4EBE50CF-4202-40A0-9B5A-360C500EFF70}" srcOrd="0" destOrd="0" presId="urn:microsoft.com/office/officeart/2005/8/layout/hList1"/>
    <dgm:cxn modelId="{61FC75CE-6FFA-4A59-AD00-2471E4AF2099}" type="presParOf" srcId="{A53D7953-F7DF-4173-9069-F3C7031AD50D}" destId="{2DD9FF17-0FEC-4F67-B22C-486B1A5BBFE3}" srcOrd="1" destOrd="0" presId="urn:microsoft.com/office/officeart/2005/8/layout/hList1"/>
    <dgm:cxn modelId="{C1F91280-05D2-47BC-82DC-23E32BAB1CB5}" type="presParOf" srcId="{BBD7719D-4435-44A9-BBC8-01B772C60FE8}" destId="{11DC0DE8-700C-4392-A974-E8C38B1EB3E4}" srcOrd="1" destOrd="0" presId="urn:microsoft.com/office/officeart/2005/8/layout/hList1"/>
    <dgm:cxn modelId="{82590D51-3D6F-4D27-AF95-3F7EF1728D75}" type="presParOf" srcId="{BBD7719D-4435-44A9-BBC8-01B772C60FE8}" destId="{DB4567F1-04AB-4164-9109-4396F8B809EF}" srcOrd="2" destOrd="0" presId="urn:microsoft.com/office/officeart/2005/8/layout/hList1"/>
    <dgm:cxn modelId="{4CB0EAE6-FCFC-4F60-88C3-F80DE474F00E}" type="presParOf" srcId="{DB4567F1-04AB-4164-9109-4396F8B809EF}" destId="{77970C3F-D971-438B-8B99-89A7DF997E15}" srcOrd="0" destOrd="0" presId="urn:microsoft.com/office/officeart/2005/8/layout/hList1"/>
    <dgm:cxn modelId="{0766FC35-8980-4525-BAB8-EFE6C1B1EEBD}" type="presParOf" srcId="{DB4567F1-04AB-4164-9109-4396F8B809EF}" destId="{8AF4D9E6-DFA9-4FFE-AB26-E2ECFD3676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2D6A0-3144-4E59-AAB6-D8A07A4749C6}">
      <dsp:nvSpPr>
        <dsp:cNvPr id="0" name=""/>
        <dsp:cNvSpPr/>
      </dsp:nvSpPr>
      <dsp:spPr>
        <a:xfrm>
          <a:off x="902" y="0"/>
          <a:ext cx="2345903" cy="3276600"/>
        </a:xfrm>
        <a:prstGeom prst="roundRect">
          <a:avLst>
            <a:gd name="adj" fmla="val 10000"/>
          </a:avLst>
        </a:prstGeom>
        <a:no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Pediatrician Guidance</a:t>
          </a:r>
          <a:endParaRPr lang="en-US" sz="2300" kern="1200" dirty="0">
            <a:solidFill>
              <a:schemeClr val="tx1"/>
            </a:solidFill>
          </a:endParaRPr>
        </a:p>
      </dsp:txBody>
      <dsp:txXfrm>
        <a:off x="902" y="0"/>
        <a:ext cx="2345903" cy="982980"/>
      </dsp:txXfrm>
    </dsp:sp>
    <dsp:sp modelId="{DE86C516-355D-4128-8AB1-238FCF891529}">
      <dsp:nvSpPr>
        <dsp:cNvPr id="0" name=""/>
        <dsp:cNvSpPr/>
      </dsp:nvSpPr>
      <dsp:spPr>
        <a:xfrm>
          <a:off x="235492" y="982980"/>
          <a:ext cx="1876722" cy="2129790"/>
        </a:xfrm>
        <a:prstGeom prst="roundRect">
          <a:avLst>
            <a:gd name="adj" fmla="val 10000"/>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In the pediatric exam room, pediatricians speak to parents about the importance of reading aloud to their children every day, and offer age-appropriate literacy tips and encouragement.</a:t>
          </a:r>
          <a:endParaRPr lang="en-US" sz="1300" kern="1200" dirty="0">
            <a:solidFill>
              <a:schemeClr val="tx1"/>
            </a:solidFill>
          </a:endParaRPr>
        </a:p>
      </dsp:txBody>
      <dsp:txXfrm>
        <a:off x="290459" y="1037947"/>
        <a:ext cx="1766788" cy="2019856"/>
      </dsp:txXfrm>
    </dsp:sp>
    <dsp:sp modelId="{2068F9EF-EB48-4051-8847-1E01893074CA}">
      <dsp:nvSpPr>
        <dsp:cNvPr id="0" name=""/>
        <dsp:cNvSpPr/>
      </dsp:nvSpPr>
      <dsp:spPr>
        <a:xfrm>
          <a:off x="2522748" y="0"/>
          <a:ext cx="2345903" cy="3276600"/>
        </a:xfrm>
        <a:prstGeom prst="roundRect">
          <a:avLst>
            <a:gd name="adj" fmla="val 10000"/>
          </a:avLst>
        </a:prstGeom>
        <a:no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Prescribe a Book</a:t>
          </a:r>
          <a:endParaRPr lang="en-US" sz="2300" kern="1200" dirty="0">
            <a:solidFill>
              <a:schemeClr val="tx1"/>
            </a:solidFill>
          </a:endParaRPr>
        </a:p>
      </dsp:txBody>
      <dsp:txXfrm>
        <a:off x="2522748" y="0"/>
        <a:ext cx="2345903" cy="982980"/>
      </dsp:txXfrm>
    </dsp:sp>
    <dsp:sp modelId="{757B8FDC-6668-4EA4-A11B-A8C6505A2BE0}">
      <dsp:nvSpPr>
        <dsp:cNvPr id="0" name=""/>
        <dsp:cNvSpPr/>
      </dsp:nvSpPr>
      <dsp:spPr>
        <a:xfrm>
          <a:off x="2757338" y="982980"/>
          <a:ext cx="1876722" cy="2129790"/>
        </a:xfrm>
        <a:prstGeom prst="roundRect">
          <a:avLst>
            <a:gd name="adj" fmla="val 10000"/>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At each regular checkup from 6 months through 5 years of age, the child receives a new, culturally- and developmentally-appropriate book to take home and keep.</a:t>
          </a:r>
        </a:p>
        <a:p>
          <a:pPr lvl="0" algn="ctr" defTabSz="577850">
            <a:lnSpc>
              <a:spcPct val="90000"/>
            </a:lnSpc>
            <a:spcBef>
              <a:spcPct val="0"/>
            </a:spcBef>
            <a:spcAft>
              <a:spcPct val="35000"/>
            </a:spcAft>
          </a:pPr>
          <a:r>
            <a:rPr lang="en-US" sz="1300" kern="1200" dirty="0" smtClean="0">
              <a:solidFill>
                <a:schemeClr val="tx1"/>
              </a:solidFill>
            </a:rPr>
            <a:t> </a:t>
          </a:r>
          <a:endParaRPr lang="en-US" sz="1300" kern="1200" dirty="0">
            <a:solidFill>
              <a:schemeClr val="tx1"/>
            </a:solidFill>
          </a:endParaRPr>
        </a:p>
      </dsp:txBody>
      <dsp:txXfrm>
        <a:off x="2812305" y="1037947"/>
        <a:ext cx="1766788" cy="2019856"/>
      </dsp:txXfrm>
    </dsp:sp>
    <dsp:sp modelId="{1827FF7F-142C-427C-AEAD-B941EE3D6267}">
      <dsp:nvSpPr>
        <dsp:cNvPr id="0" name=""/>
        <dsp:cNvSpPr/>
      </dsp:nvSpPr>
      <dsp:spPr>
        <a:xfrm>
          <a:off x="5044594" y="0"/>
          <a:ext cx="2345903" cy="3276600"/>
        </a:xfrm>
        <a:prstGeom prst="roundRect">
          <a:avLst>
            <a:gd name="adj" fmla="val 10000"/>
          </a:avLst>
        </a:prstGeom>
        <a:noFill/>
        <a:ln>
          <a:solidFill>
            <a:schemeClr val="bg1">
              <a:lumMod val="65000"/>
            </a:schemeClr>
          </a:solid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Model Effective Reading Practices</a:t>
          </a:r>
          <a:endParaRPr lang="en-US" sz="2300" kern="1200" dirty="0">
            <a:solidFill>
              <a:schemeClr val="tx1"/>
            </a:solidFill>
          </a:endParaRPr>
        </a:p>
      </dsp:txBody>
      <dsp:txXfrm>
        <a:off x="5044594" y="0"/>
        <a:ext cx="2345903" cy="982980"/>
      </dsp:txXfrm>
    </dsp:sp>
    <dsp:sp modelId="{9D8CFAC5-8AB1-4C57-ADB9-F7A1B4DABA19}">
      <dsp:nvSpPr>
        <dsp:cNvPr id="0" name=""/>
        <dsp:cNvSpPr/>
      </dsp:nvSpPr>
      <dsp:spPr>
        <a:xfrm>
          <a:off x="5279184" y="982980"/>
          <a:ext cx="1876722" cy="2129790"/>
        </a:xfrm>
        <a:prstGeom prst="roundRect">
          <a:avLst>
            <a:gd name="adj" fmla="val 10000"/>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Introduce parents to “didactic reading.” In dialogic reading, the adult helps the child become the teller of the story. The adult becomes the listener, the questioner, the audience for the child.</a:t>
          </a:r>
          <a:endParaRPr lang="en-US" sz="1300" kern="1200" dirty="0">
            <a:solidFill>
              <a:schemeClr val="tx1"/>
            </a:solidFill>
          </a:endParaRPr>
        </a:p>
      </dsp:txBody>
      <dsp:txXfrm>
        <a:off x="5334151" y="1037947"/>
        <a:ext cx="1766788" cy="2019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50CF-4202-40A0-9B5A-360C500EFF70}">
      <dsp:nvSpPr>
        <dsp:cNvPr id="0" name=""/>
        <dsp:cNvSpPr/>
      </dsp:nvSpPr>
      <dsp:spPr>
        <a:xfrm>
          <a:off x="36" y="100933"/>
          <a:ext cx="3489498" cy="772787"/>
        </a:xfrm>
        <a:prstGeom prst="rect">
          <a:avLst/>
        </a:prstGeom>
        <a:no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0" kern="1200" dirty="0" smtClean="0"/>
            <a:t>Proven Effects on </a:t>
          </a:r>
        </a:p>
        <a:p>
          <a:pPr lvl="0" algn="ctr" defTabSz="800100">
            <a:lnSpc>
              <a:spcPct val="90000"/>
            </a:lnSpc>
            <a:spcBef>
              <a:spcPct val="0"/>
            </a:spcBef>
            <a:spcAft>
              <a:spcPct val="35000"/>
            </a:spcAft>
          </a:pPr>
          <a:r>
            <a:rPr lang="en-US" sz="1800" b="1" kern="1200" dirty="0" smtClean="0"/>
            <a:t>Children</a:t>
          </a:r>
          <a:endParaRPr lang="en-US" sz="1800" b="1" kern="1200" dirty="0"/>
        </a:p>
      </dsp:txBody>
      <dsp:txXfrm>
        <a:off x="36" y="100933"/>
        <a:ext cx="3489498" cy="772787"/>
      </dsp:txXfrm>
    </dsp:sp>
    <dsp:sp modelId="{2DD9FF17-0FEC-4F67-B22C-486B1A5BBFE3}">
      <dsp:nvSpPr>
        <dsp:cNvPr id="0" name=""/>
        <dsp:cNvSpPr/>
      </dsp:nvSpPr>
      <dsp:spPr>
        <a:xfrm>
          <a:off x="36" y="873721"/>
          <a:ext cx="3489498" cy="1539945"/>
        </a:xfrm>
        <a:prstGeom prst="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Enter kindergarten with:</a:t>
          </a:r>
          <a:endParaRPr lang="en-US" sz="1700" kern="1200" dirty="0"/>
        </a:p>
        <a:p>
          <a:pPr marL="342900" lvl="2" indent="-171450" algn="l" defTabSz="755650">
            <a:lnSpc>
              <a:spcPct val="90000"/>
            </a:lnSpc>
            <a:spcBef>
              <a:spcPct val="0"/>
            </a:spcBef>
            <a:spcAft>
              <a:spcPct val="15000"/>
            </a:spcAft>
            <a:buChar char="••"/>
          </a:pPr>
          <a:r>
            <a:rPr lang="en-US" sz="1700" kern="1200" dirty="0" smtClean="0"/>
            <a:t>larger vocabularies,  </a:t>
          </a:r>
          <a:endParaRPr lang="en-US" sz="1700" kern="1200" dirty="0"/>
        </a:p>
        <a:p>
          <a:pPr marL="342900" lvl="2" indent="-171450" algn="l" defTabSz="755650">
            <a:lnSpc>
              <a:spcPct val="90000"/>
            </a:lnSpc>
            <a:spcBef>
              <a:spcPct val="0"/>
            </a:spcBef>
            <a:spcAft>
              <a:spcPct val="15000"/>
            </a:spcAft>
            <a:buChar char="••"/>
          </a:pPr>
          <a:r>
            <a:rPr lang="en-US" sz="1700" kern="1200" dirty="0" smtClean="0"/>
            <a:t>home libraries of up to 10 books, and </a:t>
          </a:r>
          <a:endParaRPr lang="en-US" sz="1700" kern="1200" dirty="0"/>
        </a:p>
        <a:p>
          <a:pPr marL="342900" lvl="2" indent="-171450" algn="l" defTabSz="755650">
            <a:lnSpc>
              <a:spcPct val="90000"/>
            </a:lnSpc>
            <a:spcBef>
              <a:spcPct val="0"/>
            </a:spcBef>
            <a:spcAft>
              <a:spcPct val="15000"/>
            </a:spcAft>
            <a:buChar char="••"/>
          </a:pPr>
          <a:r>
            <a:rPr lang="en-US" sz="1700" kern="1200" dirty="0" smtClean="0"/>
            <a:t>stronger language skills.</a:t>
          </a:r>
        </a:p>
      </dsp:txBody>
      <dsp:txXfrm>
        <a:off x="36" y="873721"/>
        <a:ext cx="3489498" cy="1539945"/>
      </dsp:txXfrm>
    </dsp:sp>
    <dsp:sp modelId="{77970C3F-D971-438B-8B99-89A7DF997E15}">
      <dsp:nvSpPr>
        <dsp:cNvPr id="0" name=""/>
        <dsp:cNvSpPr/>
      </dsp:nvSpPr>
      <dsp:spPr>
        <a:xfrm>
          <a:off x="3978064" y="100933"/>
          <a:ext cx="3489498" cy="772787"/>
        </a:xfrm>
        <a:prstGeom prst="rect">
          <a:avLst/>
        </a:prstGeom>
        <a:no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0" kern="1200" dirty="0" smtClean="0"/>
            <a:t>Proven Effects on </a:t>
          </a:r>
        </a:p>
        <a:p>
          <a:pPr lvl="0" algn="ctr" defTabSz="800100">
            <a:lnSpc>
              <a:spcPct val="90000"/>
            </a:lnSpc>
            <a:spcBef>
              <a:spcPct val="0"/>
            </a:spcBef>
            <a:spcAft>
              <a:spcPct val="35000"/>
            </a:spcAft>
          </a:pPr>
          <a:r>
            <a:rPr lang="en-US" sz="1800" b="1" kern="1200" dirty="0" smtClean="0"/>
            <a:t>Parents</a:t>
          </a:r>
          <a:endParaRPr lang="en-US" sz="1800" b="1" kern="1200" dirty="0"/>
        </a:p>
      </dsp:txBody>
      <dsp:txXfrm>
        <a:off x="3978064" y="100933"/>
        <a:ext cx="3489498" cy="772787"/>
      </dsp:txXfrm>
    </dsp:sp>
    <dsp:sp modelId="{8AF4D9E6-DFA9-4FFE-AB26-E2ECFD367672}">
      <dsp:nvSpPr>
        <dsp:cNvPr id="0" name=""/>
        <dsp:cNvSpPr/>
      </dsp:nvSpPr>
      <dsp:spPr>
        <a:xfrm>
          <a:off x="3978064" y="873721"/>
          <a:ext cx="3489498" cy="1539945"/>
        </a:xfrm>
        <a:prstGeom prst="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Demonstrate significant change in:</a:t>
          </a:r>
          <a:endParaRPr lang="en-US" sz="1700" kern="1200" dirty="0"/>
        </a:p>
        <a:p>
          <a:pPr marL="342900" lvl="2" indent="-171450" algn="l" defTabSz="755650">
            <a:lnSpc>
              <a:spcPct val="90000"/>
            </a:lnSpc>
            <a:spcBef>
              <a:spcPct val="0"/>
            </a:spcBef>
            <a:spcAft>
              <a:spcPct val="15000"/>
            </a:spcAft>
            <a:buChar char="••"/>
          </a:pPr>
          <a:r>
            <a:rPr lang="en-US" sz="1700" kern="1200" dirty="0" smtClean="0"/>
            <a:t>how frequently they read to their children, and</a:t>
          </a:r>
          <a:endParaRPr lang="en-US" sz="1700" kern="1200" dirty="0"/>
        </a:p>
        <a:p>
          <a:pPr marL="342900" lvl="2" indent="-171450" algn="l" defTabSz="755650">
            <a:lnSpc>
              <a:spcPct val="90000"/>
            </a:lnSpc>
            <a:spcBef>
              <a:spcPct val="0"/>
            </a:spcBef>
            <a:spcAft>
              <a:spcPct val="15000"/>
            </a:spcAft>
            <a:buChar char="••"/>
          </a:pPr>
          <a:r>
            <a:rPr lang="en-US" sz="1700" kern="1200" dirty="0" smtClean="0"/>
            <a:t>beliefs and attitudes towards reading aloud. </a:t>
          </a:r>
          <a:endParaRPr lang="en-US" sz="1700" kern="1200" dirty="0"/>
        </a:p>
      </dsp:txBody>
      <dsp:txXfrm>
        <a:off x="3978064" y="873721"/>
        <a:ext cx="3489498" cy="15399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97941" cy="461169"/>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3918783" y="2"/>
            <a:ext cx="2997941" cy="461169"/>
          </a:xfrm>
          <a:prstGeom prst="rect">
            <a:avLst/>
          </a:prstGeom>
        </p:spPr>
        <p:txBody>
          <a:bodyPr vert="horz" lIns="92528" tIns="46264" rIns="92528" bIns="46264" rtlCol="0"/>
          <a:lstStyle>
            <a:lvl1pPr algn="r">
              <a:defRPr sz="1200"/>
            </a:lvl1pPr>
          </a:lstStyle>
          <a:p>
            <a:fld id="{8F5F8082-9F39-4EEE-BB4B-381F4A064EF3}" type="datetimeFigureOut">
              <a:rPr lang="en-US" smtClean="0"/>
              <a:pPr/>
              <a:t>9/27/2012</a:t>
            </a:fld>
            <a:endParaRPr lang="en-US"/>
          </a:p>
        </p:txBody>
      </p:sp>
      <p:sp>
        <p:nvSpPr>
          <p:cNvPr id="4" name="Footer Placeholder 3"/>
          <p:cNvSpPr>
            <a:spLocks noGrp="1"/>
          </p:cNvSpPr>
          <p:nvPr>
            <p:ph type="ftr" sz="quarter" idx="2"/>
          </p:nvPr>
        </p:nvSpPr>
        <p:spPr>
          <a:xfrm>
            <a:off x="2" y="8760607"/>
            <a:ext cx="2997941" cy="461169"/>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3918783" y="8760607"/>
            <a:ext cx="2997941" cy="461169"/>
          </a:xfrm>
          <a:prstGeom prst="rect">
            <a:avLst/>
          </a:prstGeom>
        </p:spPr>
        <p:txBody>
          <a:bodyPr vert="horz" lIns="92528" tIns="46264" rIns="92528" bIns="46264" rtlCol="0" anchor="b"/>
          <a:lstStyle>
            <a:lvl1pPr algn="r">
              <a:defRPr sz="1200"/>
            </a:lvl1pPr>
          </a:lstStyle>
          <a:p>
            <a:fld id="{2B6A7510-8656-42A2-9078-8DABFC13664E}" type="slidenum">
              <a:rPr lang="en-US" smtClean="0"/>
              <a:pPr/>
              <a:t>‹#›</a:t>
            </a:fld>
            <a:endParaRPr lang="en-US"/>
          </a:p>
        </p:txBody>
      </p:sp>
    </p:spTree>
    <p:extLst>
      <p:ext uri="{BB962C8B-B14F-4D97-AF65-F5344CB8AC3E}">
        <p14:creationId xmlns:p14="http://schemas.microsoft.com/office/powerpoint/2010/main" val="261750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97941" cy="461169"/>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18783" y="2"/>
            <a:ext cx="2997941" cy="461169"/>
          </a:xfrm>
          <a:prstGeom prst="rect">
            <a:avLst/>
          </a:prstGeom>
        </p:spPr>
        <p:txBody>
          <a:bodyPr vert="horz" lIns="92528" tIns="46264" rIns="92528" bIns="46264" rtlCol="0"/>
          <a:lstStyle>
            <a:lvl1pPr algn="r">
              <a:defRPr sz="1200"/>
            </a:lvl1pPr>
          </a:lstStyle>
          <a:p>
            <a:fld id="{1E20D871-3833-40C7-A0F0-5A36BE130D4F}" type="datetimeFigureOut">
              <a:rPr lang="en-US" smtClean="0"/>
              <a:pPr/>
              <a:t>9/27/2012</a:t>
            </a:fld>
            <a:endParaRPr lang="en-US"/>
          </a:p>
        </p:txBody>
      </p:sp>
      <p:sp>
        <p:nvSpPr>
          <p:cNvPr id="4" name="Slide Image Placeholder 3"/>
          <p:cNvSpPr>
            <a:spLocks noGrp="1" noRot="1" noChangeAspect="1"/>
          </p:cNvSpPr>
          <p:nvPr>
            <p:ph type="sldImg" idx="2"/>
          </p:nvPr>
        </p:nvSpPr>
        <p:spPr>
          <a:xfrm>
            <a:off x="1154113" y="690563"/>
            <a:ext cx="4611687" cy="3459162"/>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1833" y="4381105"/>
            <a:ext cx="5534660" cy="4150519"/>
          </a:xfrm>
          <a:prstGeom prst="rect">
            <a:avLst/>
          </a:prstGeom>
        </p:spPr>
        <p:txBody>
          <a:bodyPr vert="horz" lIns="92528" tIns="46264" rIns="92528" bIns="462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60607"/>
            <a:ext cx="2997941" cy="461169"/>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18783" y="8760607"/>
            <a:ext cx="2997941" cy="461169"/>
          </a:xfrm>
          <a:prstGeom prst="rect">
            <a:avLst/>
          </a:prstGeom>
        </p:spPr>
        <p:txBody>
          <a:bodyPr vert="horz" lIns="92528" tIns="46264" rIns="92528" bIns="46264" rtlCol="0" anchor="b"/>
          <a:lstStyle>
            <a:lvl1pPr algn="r">
              <a:defRPr sz="1200"/>
            </a:lvl1pPr>
          </a:lstStyle>
          <a:p>
            <a:fld id="{783ADF56-3B52-489F-B1F2-52DB9859F4EA}" type="slidenum">
              <a:rPr lang="en-US" smtClean="0"/>
              <a:pPr/>
              <a:t>‹#›</a:t>
            </a:fld>
            <a:endParaRPr lang="en-US"/>
          </a:p>
        </p:txBody>
      </p:sp>
    </p:spTree>
    <p:extLst>
      <p:ext uri="{BB962C8B-B14F-4D97-AF65-F5344CB8AC3E}">
        <p14:creationId xmlns:p14="http://schemas.microsoft.com/office/powerpoint/2010/main" val="165705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9414" indent="-288236" eaLnBrk="0" hangingPunct="0">
              <a:defRPr>
                <a:solidFill>
                  <a:schemeClr val="tx1"/>
                </a:solidFill>
                <a:latin typeface="Arial" charset="0"/>
              </a:defRPr>
            </a:lvl2pPr>
            <a:lvl3pPr marL="1152944" indent="-230589" eaLnBrk="0" hangingPunct="0">
              <a:defRPr>
                <a:solidFill>
                  <a:schemeClr val="tx1"/>
                </a:solidFill>
                <a:latin typeface="Arial" charset="0"/>
              </a:defRPr>
            </a:lvl3pPr>
            <a:lvl4pPr marL="1614122" indent="-230589" eaLnBrk="0" hangingPunct="0">
              <a:defRPr>
                <a:solidFill>
                  <a:schemeClr val="tx1"/>
                </a:solidFill>
                <a:latin typeface="Arial" charset="0"/>
              </a:defRPr>
            </a:lvl4pPr>
            <a:lvl5pPr marL="2075299" indent="-230589" eaLnBrk="0" hangingPunct="0">
              <a:defRPr>
                <a:solidFill>
                  <a:schemeClr val="tx1"/>
                </a:solidFill>
                <a:latin typeface="Arial" charset="0"/>
              </a:defRPr>
            </a:lvl5pPr>
            <a:lvl6pPr marL="2536477" indent="-230589" eaLnBrk="0" fontAlgn="base" hangingPunct="0">
              <a:spcBef>
                <a:spcPct val="0"/>
              </a:spcBef>
              <a:spcAft>
                <a:spcPct val="0"/>
              </a:spcAft>
              <a:defRPr>
                <a:solidFill>
                  <a:schemeClr val="tx1"/>
                </a:solidFill>
                <a:latin typeface="Arial" charset="0"/>
              </a:defRPr>
            </a:lvl6pPr>
            <a:lvl7pPr marL="2997655" indent="-230589" eaLnBrk="0" fontAlgn="base" hangingPunct="0">
              <a:spcBef>
                <a:spcPct val="0"/>
              </a:spcBef>
              <a:spcAft>
                <a:spcPct val="0"/>
              </a:spcAft>
              <a:defRPr>
                <a:solidFill>
                  <a:schemeClr val="tx1"/>
                </a:solidFill>
                <a:latin typeface="Arial" charset="0"/>
              </a:defRPr>
            </a:lvl7pPr>
            <a:lvl8pPr marL="3458832" indent="-230589" eaLnBrk="0" fontAlgn="base" hangingPunct="0">
              <a:spcBef>
                <a:spcPct val="0"/>
              </a:spcBef>
              <a:spcAft>
                <a:spcPct val="0"/>
              </a:spcAft>
              <a:defRPr>
                <a:solidFill>
                  <a:schemeClr val="tx1"/>
                </a:solidFill>
                <a:latin typeface="Arial" charset="0"/>
              </a:defRPr>
            </a:lvl8pPr>
            <a:lvl9pPr marL="3920010" indent="-230589" eaLnBrk="0" fontAlgn="base" hangingPunct="0">
              <a:spcBef>
                <a:spcPct val="0"/>
              </a:spcBef>
              <a:spcAft>
                <a:spcPct val="0"/>
              </a:spcAft>
              <a:defRPr>
                <a:solidFill>
                  <a:schemeClr val="tx1"/>
                </a:solidFill>
                <a:latin typeface="Arial" charset="0"/>
              </a:defRPr>
            </a:lvl9pPr>
          </a:lstStyle>
          <a:p>
            <a:pPr eaLnBrk="1" hangingPunct="1"/>
            <a:fld id="{3FF483B2-A4D8-496C-A212-0AC91BB92698}" type="slidenum">
              <a:rPr lang="en-US" smtClean="0"/>
              <a:pPr eaLnBrk="1" hangingPunct="1"/>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83ADF56-3B52-489F-B1F2-52DB9859F4EA}" type="slidenum">
              <a:rPr lang="en-US" smtClean="0"/>
              <a:pPr/>
              <a:t>6</a:t>
            </a:fld>
            <a:endParaRPr lang="en-US"/>
          </a:p>
        </p:txBody>
      </p:sp>
    </p:spTree>
    <p:extLst>
      <p:ext uri="{BB962C8B-B14F-4D97-AF65-F5344CB8AC3E}">
        <p14:creationId xmlns:p14="http://schemas.microsoft.com/office/powerpoint/2010/main" val="132779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ADF56-3B52-489F-B1F2-52DB9859F4EA}" type="slidenum">
              <a:rPr lang="en-US" smtClean="0"/>
              <a:pPr/>
              <a:t>7</a:t>
            </a:fld>
            <a:endParaRPr lang="en-US"/>
          </a:p>
        </p:txBody>
      </p:sp>
    </p:spTree>
    <p:extLst>
      <p:ext uri="{BB962C8B-B14F-4D97-AF65-F5344CB8AC3E}">
        <p14:creationId xmlns:p14="http://schemas.microsoft.com/office/powerpoint/2010/main" val="29358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281">
              <a:defRPr/>
            </a:pPr>
            <a:endParaRPr lang="en-US" dirty="0"/>
          </a:p>
        </p:txBody>
      </p:sp>
      <p:sp>
        <p:nvSpPr>
          <p:cNvPr id="4" name="Slide Number Placeholder 3"/>
          <p:cNvSpPr>
            <a:spLocks noGrp="1"/>
          </p:cNvSpPr>
          <p:nvPr>
            <p:ph type="sldNum" sz="quarter" idx="10"/>
          </p:nvPr>
        </p:nvSpPr>
        <p:spPr/>
        <p:txBody>
          <a:bodyPr/>
          <a:lstStyle/>
          <a:p>
            <a:fld id="{783ADF56-3B52-489F-B1F2-52DB9859F4EA}" type="slidenum">
              <a:rPr lang="en-US" smtClean="0"/>
              <a:pPr/>
              <a:t>8</a:t>
            </a:fld>
            <a:endParaRPr lang="en-US"/>
          </a:p>
        </p:txBody>
      </p:sp>
    </p:spTree>
    <p:extLst>
      <p:ext uri="{BB962C8B-B14F-4D97-AF65-F5344CB8AC3E}">
        <p14:creationId xmlns:p14="http://schemas.microsoft.com/office/powerpoint/2010/main" val="291311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ADF56-3B52-489F-B1F2-52DB9859F4EA}" type="slidenum">
              <a:rPr lang="en-US" smtClean="0"/>
              <a:pPr/>
              <a:t>9</a:t>
            </a:fld>
            <a:endParaRPr lang="en-US"/>
          </a:p>
        </p:txBody>
      </p:sp>
    </p:spTree>
    <p:extLst>
      <p:ext uri="{BB962C8B-B14F-4D97-AF65-F5344CB8AC3E}">
        <p14:creationId xmlns:p14="http://schemas.microsoft.com/office/powerpoint/2010/main" val="386733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ADF56-3B52-489F-B1F2-52DB9859F4EA}" type="slidenum">
              <a:rPr lang="en-US" smtClean="0"/>
              <a:pPr/>
              <a:t>12</a:t>
            </a:fld>
            <a:endParaRPr lang="en-US"/>
          </a:p>
        </p:txBody>
      </p:sp>
    </p:spTree>
    <p:extLst>
      <p:ext uri="{BB962C8B-B14F-4D97-AF65-F5344CB8AC3E}">
        <p14:creationId xmlns:p14="http://schemas.microsoft.com/office/powerpoint/2010/main" val="132779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044DA-DA27-40B1-8138-F9DB268839F8}"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8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0AAFC-0F97-4DC3-B35D-0C208DA3F4C9}"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0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18967-A3D2-48DE-8F82-09578DDA8D0D}"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98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044DA-DA27-40B1-8138-F9DB268839F8}"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F860C-A97C-466D-A29F-D1AFE1DB986D}"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19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55607-849B-40C2-9952-A4324EF7C8FE}"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716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595D0-1974-4DF4-9A00-ECE3E2EFBF11}" type="datetime1">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14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5B38B-307E-42B3-B970-E4C654EDEFED}" type="datetime1">
              <a:rPr lang="en-US" smtClean="0">
                <a:solidFill>
                  <a:prstClr val="black">
                    <a:tint val="75000"/>
                  </a:prstClr>
                </a:solidFill>
              </a:rPr>
              <a:pPr/>
              <a:t>9/27/2012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0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42E61B-4464-449D-A09E-DF9C9B6D48C8}" type="datetime1">
              <a:rPr lang="en-US" smtClean="0">
                <a:solidFill>
                  <a:prstClr val="black">
                    <a:tint val="75000"/>
                  </a:prstClr>
                </a:solidFill>
              </a:rPr>
              <a:pPr/>
              <a:t>9/27/2012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28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FD9C8-EFF9-4A9A-BD81-DC28F21EF4EA}" type="datetime1">
              <a:rPr lang="en-US" smtClean="0">
                <a:solidFill>
                  <a:prstClr val="black">
                    <a:tint val="75000"/>
                  </a:prstClr>
                </a:solidFill>
              </a:rPr>
              <a:pPr/>
              <a:t>9/27/2012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966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61CB7-D0DF-4BDE-BD94-B9917DA792BB}" type="datetime1">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43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F860C-A97C-466D-A29F-D1AFE1DB986D}"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994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3BC23-2255-44EF-9C96-EAA3455237A0}" type="datetime1">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32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0AAFC-0F97-4DC3-B35D-0C208DA3F4C9}"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56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18967-A3D2-48DE-8F82-09578DDA8D0D}"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8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2590800"/>
            <a:ext cx="42672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90800"/>
            <a:ext cx="4267200" cy="1690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433888"/>
            <a:ext cx="4267200" cy="1692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D7F22A4-9B57-4A5C-8ED8-31348023D703}" type="slidenum">
              <a:rPr lang="en-US"/>
              <a:pPr>
                <a:defRPr/>
              </a:pPr>
              <a:t>‹#›</a:t>
            </a:fld>
            <a:endParaRPr lang="en-US"/>
          </a:p>
        </p:txBody>
      </p:sp>
    </p:spTree>
    <p:extLst>
      <p:ext uri="{BB962C8B-B14F-4D97-AF65-F5344CB8AC3E}">
        <p14:creationId xmlns:p14="http://schemas.microsoft.com/office/powerpoint/2010/main" val="262399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55607-849B-40C2-9952-A4324EF7C8FE}"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3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595D0-1974-4DF4-9A00-ECE3E2EFBF11}" type="datetime1">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24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5B38B-307E-42B3-B970-E4C654EDEFED}" type="datetime1">
              <a:rPr lang="en-US" smtClean="0">
                <a:solidFill>
                  <a:prstClr val="black">
                    <a:tint val="75000"/>
                  </a:prstClr>
                </a:solidFill>
              </a:rPr>
              <a:pPr/>
              <a:t>9/27/2012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0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42E61B-4464-449D-A09E-DF9C9B6D48C8}" type="datetime1">
              <a:rPr lang="en-US" smtClean="0">
                <a:solidFill>
                  <a:prstClr val="black">
                    <a:tint val="75000"/>
                  </a:prstClr>
                </a:solidFill>
              </a:rPr>
              <a:pPr/>
              <a:t>9/27/2012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28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FD9C8-EFF9-4A9A-BD81-DC28F21EF4EA}" type="datetime1">
              <a:rPr lang="en-US" smtClean="0">
                <a:solidFill>
                  <a:prstClr val="black">
                    <a:tint val="75000"/>
                  </a:prstClr>
                </a:solidFill>
              </a:rPr>
              <a:pPr/>
              <a:t>9/27/2012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13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61CB7-D0DF-4BDE-BD94-B9917DA792BB}" type="datetime1">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3BC23-2255-44EF-9C96-EAA3455237A0}" type="datetime1">
              <a:rPr lang="en-US" smtClean="0">
                <a:solidFill>
                  <a:prstClr val="black">
                    <a:tint val="75000"/>
                  </a:prstClr>
                </a:solidFill>
              </a:rPr>
              <a:pPr/>
              <a:t>9/27/2012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85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72D94-B781-45C0-8F7C-5B1131769C6C}"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240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72D94-B781-45C0-8F7C-5B1131769C6C}" type="datetime1">
              <a:rPr lang="en-US" smtClean="0">
                <a:solidFill>
                  <a:prstClr val="black">
                    <a:tint val="75000"/>
                  </a:prstClr>
                </a:solidFill>
              </a:rPr>
              <a:pPr/>
              <a:t>9/27/2012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ED6D0-5DAF-42C1-A292-C0E1B46C3A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182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arl.phalen@reachoutandread.org" TargetMode="External"/><Relationship Id="rId2" Type="http://schemas.openxmlformats.org/officeDocument/2006/relationships/hyperlink" Target="http://www.reachoutandera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603375"/>
          </a:xfrm>
        </p:spPr>
        <p:txBody>
          <a:bodyPr>
            <a:normAutofit fontScale="90000"/>
          </a:bodyPr>
          <a:lstStyle/>
          <a:p>
            <a:r>
              <a:rPr lang="en-US" sz="4800" b="1" dirty="0" smtClean="0">
                <a:solidFill>
                  <a:schemeClr val="accent1"/>
                </a:solidFill>
              </a:rPr>
              <a:t>Educating Our Children:</a:t>
            </a:r>
            <a:br>
              <a:rPr lang="en-US" sz="4800" b="1" dirty="0" smtClean="0">
                <a:solidFill>
                  <a:schemeClr val="accent1"/>
                </a:solidFill>
              </a:rPr>
            </a:br>
            <a:r>
              <a:rPr lang="en-US" sz="4800" b="1" dirty="0" smtClean="0">
                <a:solidFill>
                  <a:schemeClr val="accent1"/>
                </a:solidFill>
              </a:rPr>
              <a:t>The Critical Role of Parents and How to Effectively Engage</a:t>
            </a:r>
            <a:br>
              <a:rPr lang="en-US" sz="4800" b="1" dirty="0" smtClean="0">
                <a:solidFill>
                  <a:schemeClr val="accent1"/>
                </a:solidFill>
              </a:rPr>
            </a:br>
            <a:r>
              <a:rPr lang="en-US" sz="3600" dirty="0">
                <a:solidFill>
                  <a:schemeClr val="accent1"/>
                </a:solidFill>
              </a:rPr>
              <a:t/>
            </a:r>
            <a:br>
              <a:rPr lang="en-US" sz="3600" dirty="0">
                <a:solidFill>
                  <a:schemeClr val="accent1"/>
                </a:solidFill>
              </a:rPr>
            </a:br>
            <a:endParaRPr lang="en-US" sz="2200" dirty="0">
              <a:solidFill>
                <a:schemeClr val="accent1"/>
              </a:solidFill>
            </a:endParaRPr>
          </a:p>
        </p:txBody>
      </p:sp>
      <p:sp>
        <p:nvSpPr>
          <p:cNvPr id="3" name="Subtitle 2"/>
          <p:cNvSpPr>
            <a:spLocks noGrp="1"/>
          </p:cNvSpPr>
          <p:nvPr>
            <p:ph type="subTitle" idx="1"/>
          </p:nvPr>
        </p:nvSpPr>
        <p:spPr>
          <a:xfrm>
            <a:off x="1371600" y="5244338"/>
            <a:ext cx="6400800" cy="609600"/>
          </a:xfrm>
        </p:spPr>
        <p:txBody>
          <a:bodyPr>
            <a:normAutofit/>
          </a:bodyPr>
          <a:lstStyle/>
          <a:p>
            <a:r>
              <a:rPr lang="en-US" dirty="0" smtClean="0">
                <a:solidFill>
                  <a:schemeClr val="tx2"/>
                </a:solidFill>
              </a:rPr>
              <a:t>September 2012</a:t>
            </a:r>
            <a:endParaRPr lang="en-US" dirty="0">
              <a:solidFill>
                <a:schemeClr val="tx2"/>
              </a:solidFill>
            </a:endParaRPr>
          </a:p>
          <a:p>
            <a:endParaRPr lang="en-US" dirty="0" smtClean="0">
              <a:solidFill>
                <a:schemeClr val="tx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100" y="2514600"/>
            <a:ext cx="4038600" cy="2685669"/>
          </a:xfrm>
          <a:prstGeom prst="rect">
            <a:avLst/>
          </a:prstGeom>
        </p:spPr>
      </p:pic>
    </p:spTree>
    <p:extLst>
      <p:ext uri="{BB962C8B-B14F-4D97-AF65-F5344CB8AC3E}">
        <p14:creationId xmlns:p14="http://schemas.microsoft.com/office/powerpoint/2010/main" val="4000207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solidFill>
                  <a:schemeClr val="accent1"/>
                </a:solidFill>
              </a:rPr>
              <a:t>Example of a Fun Game</a:t>
            </a:r>
            <a:endParaRPr lang="en-US" b="1" dirty="0">
              <a:solidFill>
                <a:schemeClr val="accent1"/>
              </a:solidFill>
            </a:endParaRPr>
          </a:p>
        </p:txBody>
      </p:sp>
      <p:sp>
        <p:nvSpPr>
          <p:cNvPr id="3" name="Content Placeholder 2"/>
          <p:cNvSpPr>
            <a:spLocks noGrp="1"/>
          </p:cNvSpPr>
          <p:nvPr>
            <p:ph idx="1"/>
          </p:nvPr>
        </p:nvSpPr>
        <p:spPr>
          <a:xfrm>
            <a:off x="342900" y="1219200"/>
            <a:ext cx="8458200" cy="4876800"/>
          </a:xfrm>
        </p:spPr>
        <p:txBody>
          <a:bodyPr>
            <a:normAutofit/>
          </a:bodyPr>
          <a:lstStyle/>
          <a:p>
            <a:r>
              <a:rPr lang="en-US" sz="2600" dirty="0" smtClean="0"/>
              <a:t>Parents </a:t>
            </a:r>
            <a:r>
              <a:rPr lang="en-US" sz="2600" dirty="0"/>
              <a:t>can build children's phonological skills </a:t>
            </a:r>
            <a:r>
              <a:rPr lang="en-US" sz="2600" dirty="0" smtClean="0"/>
              <a:t>by </a:t>
            </a:r>
            <a:r>
              <a:rPr lang="en-US" sz="2600" dirty="0"/>
              <a:t>playing with sounds in </a:t>
            </a:r>
            <a:r>
              <a:rPr lang="en-US" sz="2600" dirty="0" smtClean="0"/>
              <a:t>words!  </a:t>
            </a:r>
            <a:r>
              <a:rPr lang="en-US" sz="2600" b="1" dirty="0"/>
              <a:t/>
            </a:r>
            <a:br>
              <a:rPr lang="en-US" sz="2600" b="1" dirty="0"/>
            </a:br>
            <a:endParaRPr lang="en-US" sz="1000" b="1" dirty="0" smtClean="0"/>
          </a:p>
          <a:p>
            <a:r>
              <a:rPr lang="en-US" sz="2600" dirty="0" smtClean="0"/>
              <a:t>Examples </a:t>
            </a:r>
            <a:r>
              <a:rPr lang="en-US" sz="2600" dirty="0"/>
              <a:t>of phonological skills </a:t>
            </a:r>
            <a:r>
              <a:rPr lang="en-US" sz="2600" dirty="0" smtClean="0"/>
              <a:t>are: </a:t>
            </a:r>
          </a:p>
          <a:p>
            <a:pPr lvl="1">
              <a:buFont typeface="Courier New" pitchFamily="49" charset="0"/>
              <a:buChar char="o"/>
            </a:pPr>
            <a:r>
              <a:rPr lang="en-US" sz="2600" b="1" dirty="0"/>
              <a:t>R</a:t>
            </a:r>
            <a:r>
              <a:rPr lang="en-US" sz="2600" b="1" dirty="0" smtClean="0"/>
              <a:t>hyming</a:t>
            </a:r>
            <a:r>
              <a:rPr lang="en-US" sz="2600" dirty="0" smtClean="0"/>
              <a:t> </a:t>
            </a:r>
            <a:r>
              <a:rPr lang="en-US" sz="2600" dirty="0"/>
              <a:t>(knowing that h*_at_* and c*_at_* sound the same at the end</a:t>
            </a:r>
            <a:r>
              <a:rPr lang="en-US" sz="2600" dirty="0" smtClean="0"/>
              <a:t>), </a:t>
            </a:r>
            <a:r>
              <a:rPr lang="en-US" sz="2600" dirty="0"/>
              <a:t>and  </a:t>
            </a:r>
            <a:endParaRPr lang="en-US" sz="2600" dirty="0" smtClean="0"/>
          </a:p>
          <a:p>
            <a:pPr lvl="1">
              <a:buFont typeface="Courier New" pitchFamily="49" charset="0"/>
              <a:buChar char="o"/>
            </a:pPr>
            <a:r>
              <a:rPr lang="en-US" sz="2600" b="1" dirty="0" smtClean="0"/>
              <a:t>Alliteration</a:t>
            </a:r>
            <a:r>
              <a:rPr lang="en-US" sz="2600" dirty="0" smtClean="0"/>
              <a:t> </a:t>
            </a:r>
            <a:r>
              <a:rPr lang="en-US" sz="2600" dirty="0"/>
              <a:t>(knowing that words like *_b_*</a:t>
            </a:r>
            <a:r>
              <a:rPr lang="en-US" sz="2600" dirty="0" err="1"/>
              <a:t>ug</a:t>
            </a:r>
            <a:r>
              <a:rPr lang="en-US" sz="2600" dirty="0"/>
              <a:t> and _*b*_</a:t>
            </a:r>
            <a:r>
              <a:rPr lang="en-US" sz="2600" dirty="0" err="1"/>
              <a:t>ike</a:t>
            </a:r>
            <a:r>
              <a:rPr lang="en-US" sz="2600" dirty="0"/>
              <a:t> begin with the same </a:t>
            </a:r>
            <a:r>
              <a:rPr lang="en-US" sz="2600" dirty="0" smtClean="0"/>
              <a:t>sound).</a:t>
            </a:r>
            <a:r>
              <a:rPr lang="en-US" sz="2600" dirty="0">
                <a:solidFill>
                  <a:srgbClr val="C00000"/>
                </a:solidFill>
              </a:rPr>
              <a:t/>
            </a:r>
            <a:br>
              <a:rPr lang="en-US" sz="2600" dirty="0">
                <a:solidFill>
                  <a:srgbClr val="C00000"/>
                </a:solidFill>
              </a:rPr>
            </a:br>
            <a:endParaRPr lang="en-US" sz="1000" dirty="0" smtClean="0"/>
          </a:p>
          <a:p>
            <a:r>
              <a:rPr lang="en-US" sz="2600" dirty="0" smtClean="0"/>
              <a:t>Let parents know that these games can be played at bed time, in the car or on the bus, in the bathtub, at the supermarket, or while waiting…anywhere.</a:t>
            </a:r>
          </a:p>
          <a:p>
            <a:pPr marL="514350" indent="-514350">
              <a:buAutoNum type="arabicPeriod"/>
            </a:pPr>
            <a:endParaRPr lang="en-US" dirty="0" smtClean="0"/>
          </a:p>
        </p:txBody>
      </p:sp>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10</a:t>
            </a:fld>
            <a:endParaRPr lang="en-US">
              <a:solidFill>
                <a:prstClr val="black">
                  <a:tint val="75000"/>
                </a:prstClr>
              </a:solidFill>
            </a:endParaRPr>
          </a:p>
        </p:txBody>
      </p:sp>
      <p:sp>
        <p:nvSpPr>
          <p:cNvPr id="6" name="Rectangle 5"/>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023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
            </a:r>
            <a:br>
              <a:rPr lang="en-US" b="1" dirty="0" smtClean="0">
                <a:solidFill>
                  <a:schemeClr val="accent1"/>
                </a:solidFill>
              </a:rPr>
            </a:br>
            <a:r>
              <a:rPr lang="en-US" b="1" dirty="0" smtClean="0">
                <a:solidFill>
                  <a:schemeClr val="accent1"/>
                </a:solidFill>
              </a:rPr>
              <a:t>Social and Emotional Connections</a:t>
            </a:r>
            <a:br>
              <a:rPr lang="en-US" b="1" dirty="0" smtClean="0">
                <a:solidFill>
                  <a:schemeClr val="accent1"/>
                </a:solidFill>
              </a:rPr>
            </a:br>
            <a:endParaRPr lang="en-US" b="1" dirty="0">
              <a:solidFill>
                <a:schemeClr val="accent1"/>
              </a:solidFill>
            </a:endParaRPr>
          </a:p>
        </p:txBody>
      </p:sp>
      <p:pic>
        <p:nvPicPr>
          <p:cNvPr id="13" name="Content Placeholder 12"/>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295400" y="1600200"/>
            <a:ext cx="6553200" cy="4447733"/>
          </a:xfrm>
        </p:spPr>
      </p:pic>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11</a:t>
            </a:fld>
            <a:endParaRPr lang="en-US">
              <a:solidFill>
                <a:prstClr val="black">
                  <a:tint val="75000"/>
                </a:prstClr>
              </a:solidFill>
            </a:endParaRPr>
          </a:p>
        </p:txBody>
      </p:sp>
      <p:sp>
        <p:nvSpPr>
          <p:cNvPr id="6" name="Rectangle 5"/>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30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12</a:t>
            </a:fld>
            <a:endParaRPr lang="en-US">
              <a:solidFill>
                <a:prstClr val="black">
                  <a:tint val="75000"/>
                </a:prstClr>
              </a:solidFill>
            </a:endParaRPr>
          </a:p>
        </p:txBody>
      </p:sp>
      <p:sp>
        <p:nvSpPr>
          <p:cNvPr id="6" name="Title 1"/>
          <p:cNvSpPr txBox="1">
            <a:spLocks/>
          </p:cNvSpPr>
          <p:nvPr/>
        </p:nvSpPr>
        <p:spPr>
          <a:xfrm>
            <a:off x="152400" y="1524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chemeClr val="accent1"/>
                </a:solidFill>
              </a:rPr>
              <a:t>How We Reach Them and Possible Lessons</a:t>
            </a:r>
            <a:endParaRPr lang="en-US" sz="3800" b="1" dirty="0">
              <a:solidFill>
                <a:schemeClr val="accent1"/>
              </a:solidFill>
            </a:endParaRPr>
          </a:p>
        </p:txBody>
      </p:sp>
      <p:sp>
        <p:nvSpPr>
          <p:cNvPr id="3" name="TextBox 2"/>
          <p:cNvSpPr txBox="1"/>
          <p:nvPr/>
        </p:nvSpPr>
        <p:spPr>
          <a:xfrm>
            <a:off x="457200" y="1320800"/>
            <a:ext cx="8077200" cy="4893647"/>
          </a:xfrm>
          <a:prstGeom prst="rect">
            <a:avLst/>
          </a:prstGeom>
          <a:noFill/>
        </p:spPr>
        <p:txBody>
          <a:bodyPr wrap="square" rtlCol="0">
            <a:spAutoFit/>
          </a:bodyPr>
          <a:lstStyle/>
          <a:p>
            <a:pPr marL="342900" lvl="1" indent="-342900">
              <a:buFont typeface="Arial" pitchFamily="34" charset="0"/>
              <a:buChar char="•"/>
            </a:pPr>
            <a:r>
              <a:rPr lang="en-US" sz="2100" b="1" dirty="0"/>
              <a:t>Partnering with an Existing Network: </a:t>
            </a:r>
            <a:r>
              <a:rPr lang="en-US" sz="2100" dirty="0"/>
              <a:t>Model taught in 92% of pediatric residency programs in U.S.; 26,000 pediatricians integrate </a:t>
            </a:r>
            <a:r>
              <a:rPr lang="en-US" sz="2100" dirty="0" smtClean="0"/>
              <a:t>our program </a:t>
            </a:r>
            <a:r>
              <a:rPr lang="en-US" sz="2100" dirty="0"/>
              <a:t>into </a:t>
            </a:r>
            <a:r>
              <a:rPr lang="en-US" sz="2100" dirty="0" smtClean="0"/>
              <a:t>each well-child </a:t>
            </a:r>
            <a:r>
              <a:rPr lang="en-US" sz="2100" dirty="0"/>
              <a:t>visit; and </a:t>
            </a:r>
            <a:r>
              <a:rPr lang="en-US" sz="2100" dirty="0" smtClean="0"/>
              <a:t>there are no </a:t>
            </a:r>
            <a:r>
              <a:rPr lang="en-US" sz="2100" dirty="0"/>
              <a:t>infrastructure costs as </a:t>
            </a:r>
            <a:r>
              <a:rPr lang="en-US" sz="2100" dirty="0" smtClean="0"/>
              <a:t>“program facilities</a:t>
            </a:r>
            <a:r>
              <a:rPr lang="en-US" sz="2100" dirty="0"/>
              <a:t>” are </a:t>
            </a:r>
            <a:r>
              <a:rPr lang="en-US" sz="2100" dirty="0" smtClean="0"/>
              <a:t>existing hospitals </a:t>
            </a:r>
            <a:r>
              <a:rPr lang="en-US" sz="2100" dirty="0"/>
              <a:t>and health centers</a:t>
            </a:r>
            <a:r>
              <a:rPr lang="en-US" sz="2100" dirty="0" smtClean="0"/>
              <a:t>.</a:t>
            </a:r>
          </a:p>
          <a:p>
            <a:pPr marL="342900" lvl="1" indent="-342900">
              <a:buFont typeface="Arial" pitchFamily="34" charset="0"/>
              <a:buChar char="•"/>
            </a:pPr>
            <a:endParaRPr lang="en-US" sz="1000" b="1" dirty="0"/>
          </a:p>
          <a:p>
            <a:pPr marL="342900" lvl="1" indent="-342900">
              <a:buFont typeface="Arial" pitchFamily="34" charset="0"/>
              <a:buChar char="•"/>
            </a:pPr>
            <a:r>
              <a:rPr lang="en-US" sz="2100" b="1" dirty="0" smtClean="0"/>
              <a:t>Consistent Access: </a:t>
            </a:r>
            <a:r>
              <a:rPr lang="en-US" sz="2100" dirty="0" smtClean="0"/>
              <a:t>Pediatric care providers have unique access to parents as 96 percent </a:t>
            </a:r>
            <a:r>
              <a:rPr lang="en-US" sz="2100" dirty="0"/>
              <a:t>of children ages 6 months through 5 years visit their healthcare provider at least </a:t>
            </a:r>
            <a:r>
              <a:rPr lang="en-US" sz="2100" dirty="0" smtClean="0"/>
              <a:t>annually.</a:t>
            </a:r>
            <a:endParaRPr lang="en-US" sz="2100" dirty="0"/>
          </a:p>
          <a:p>
            <a:pPr marL="285750" lvl="1" indent="-285750">
              <a:buFont typeface="Arial" pitchFamily="34" charset="0"/>
              <a:buChar char="•"/>
            </a:pPr>
            <a:endParaRPr lang="en-US" sz="1000" dirty="0" smtClean="0"/>
          </a:p>
          <a:p>
            <a:pPr marL="342900" lvl="1" indent="-342900">
              <a:buFont typeface="Arial" pitchFamily="34" charset="0"/>
              <a:buChar char="•"/>
            </a:pPr>
            <a:r>
              <a:rPr lang="en-US" sz="2100" b="1" dirty="0" smtClean="0"/>
              <a:t>Valued Relationship: </a:t>
            </a:r>
            <a:r>
              <a:rPr lang="en-US" sz="2100" dirty="0" smtClean="0"/>
              <a:t>Parents view pediatrician as a trusted advisor.</a:t>
            </a:r>
            <a:endParaRPr lang="en-US" sz="2100" dirty="0"/>
          </a:p>
          <a:p>
            <a:pPr marL="285750" lvl="1" indent="-285750">
              <a:buFont typeface="Arial" pitchFamily="34" charset="0"/>
              <a:buChar char="•"/>
            </a:pPr>
            <a:endParaRPr lang="en-US" sz="1000" dirty="0" smtClean="0"/>
          </a:p>
          <a:p>
            <a:pPr marL="342900" lvl="1" indent="-342900">
              <a:buFont typeface="Arial" pitchFamily="34" charset="0"/>
              <a:buChar char="•"/>
            </a:pPr>
            <a:r>
              <a:rPr lang="en-US" sz="2100" b="1" dirty="0"/>
              <a:t>Early </a:t>
            </a:r>
            <a:r>
              <a:rPr lang="en-US" sz="2100" b="1" dirty="0" smtClean="0"/>
              <a:t>Engagement: </a:t>
            </a:r>
            <a:r>
              <a:rPr lang="en-US" sz="2100" dirty="0" smtClean="0"/>
              <a:t>Program engages children early, during the critical period of brain development from birth to age 5.</a:t>
            </a:r>
          </a:p>
          <a:p>
            <a:pPr marL="0" lvl="1"/>
            <a:endParaRPr lang="en-US" sz="1000" b="1" dirty="0"/>
          </a:p>
          <a:p>
            <a:pPr marL="342900" lvl="1" indent="-342900">
              <a:buFont typeface="Arial" pitchFamily="34" charset="0"/>
              <a:buChar char="•"/>
            </a:pPr>
            <a:r>
              <a:rPr lang="en-US" sz="2100" b="1" dirty="0" smtClean="0"/>
              <a:t>Other Partners: </a:t>
            </a:r>
            <a:r>
              <a:rPr lang="en-US" sz="2100" dirty="0" smtClean="0"/>
              <a:t>Our program is also delivered in partnership with WIC, Nurse Family Partnership and other home visiting programs.</a:t>
            </a:r>
            <a:endParaRPr lang="en-US" sz="2100" b="1" dirty="0"/>
          </a:p>
          <a:p>
            <a:pPr marL="285750" indent="-285750">
              <a:buFont typeface="Arial" pitchFamily="34" charset="0"/>
              <a:buChar char="•"/>
            </a:pPr>
            <a:endParaRPr lang="en-US" sz="2000" dirty="0" smtClean="0"/>
          </a:p>
        </p:txBody>
      </p:sp>
      <p:sp>
        <p:nvSpPr>
          <p:cNvPr id="7" name="Rectangle 6"/>
          <p:cNvSpPr/>
          <p:nvPr/>
        </p:nvSpPr>
        <p:spPr>
          <a:xfrm>
            <a:off x="266700" y="58674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6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b="1" dirty="0" smtClean="0">
                <a:solidFill>
                  <a:schemeClr val="accent1"/>
                </a:solidFill>
              </a:rPr>
              <a:t/>
            </a:r>
            <a:br>
              <a:rPr lang="en-US" b="1" dirty="0" smtClean="0">
                <a:solidFill>
                  <a:schemeClr val="accent1"/>
                </a:solidFill>
              </a:rPr>
            </a:br>
            <a:r>
              <a:rPr lang="en-US" b="1" dirty="0" smtClean="0">
                <a:solidFill>
                  <a:schemeClr val="accent1"/>
                </a:solidFill>
              </a:rPr>
              <a:t>Advocate: Invest Early</a:t>
            </a:r>
            <a:br>
              <a:rPr lang="en-US" b="1" dirty="0" smtClean="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457200" y="990600"/>
            <a:ext cx="8229600" cy="5402263"/>
          </a:xfrm>
        </p:spPr>
        <p:txBody>
          <a:bodyPr>
            <a:normAutofit fontScale="47500" lnSpcReduction="20000"/>
          </a:bodyPr>
          <a:lstStyle/>
          <a:p>
            <a:pPr lvl="0"/>
            <a:r>
              <a:rPr lang="en-US" sz="3800" dirty="0" smtClean="0"/>
              <a:t>“</a:t>
            </a:r>
            <a:r>
              <a:rPr lang="en-US" sz="3800" dirty="0"/>
              <a:t>Students who don’t read proficiently by third grade are four times more likely to leave high school without a diploma than proficient readers, according to a study over time of nearly 4,000 students nationally</a:t>
            </a:r>
            <a:r>
              <a:rPr lang="en-US" sz="3800" dirty="0" smtClean="0"/>
              <a:t>.”</a:t>
            </a:r>
            <a:r>
              <a:rPr lang="en-US" dirty="0"/>
              <a:t> </a:t>
            </a:r>
            <a:endParaRPr lang="en-US" dirty="0" smtClean="0"/>
          </a:p>
          <a:p>
            <a:pPr marL="457200" lvl="1" indent="0">
              <a:buNone/>
            </a:pPr>
            <a:r>
              <a:rPr lang="en-US" sz="2900" dirty="0" smtClean="0"/>
              <a:t>(Hernandez</a:t>
            </a:r>
            <a:r>
              <a:rPr lang="en-US" sz="2900" dirty="0"/>
              <a:t>, D. </a:t>
            </a:r>
            <a:r>
              <a:rPr lang="en-US" sz="2900" i="1" dirty="0"/>
              <a:t>Double Jeopardy: How Poverty &amp; Third-Grade Reading Skills Influence High School </a:t>
            </a:r>
            <a:r>
              <a:rPr lang="en-US" sz="2900" i="1" dirty="0" smtClean="0"/>
              <a:t>Graduation</a:t>
            </a:r>
            <a:r>
              <a:rPr lang="en-US" sz="2900" dirty="0" smtClean="0"/>
              <a:t>, 2011, </a:t>
            </a:r>
            <a:r>
              <a:rPr lang="en-US" sz="2900" dirty="0"/>
              <a:t>Annie E. Casey </a:t>
            </a:r>
            <a:r>
              <a:rPr lang="en-US" sz="2900" dirty="0" smtClean="0"/>
              <a:t>Foundation)</a:t>
            </a:r>
            <a:endParaRPr lang="en-US" sz="2900" dirty="0"/>
          </a:p>
          <a:p>
            <a:pPr marL="0" indent="0">
              <a:buNone/>
            </a:pPr>
            <a:endParaRPr lang="en-US" dirty="0" smtClean="0"/>
          </a:p>
          <a:p>
            <a:pPr lvl="0"/>
            <a:r>
              <a:rPr lang="en-US" sz="3800" dirty="0">
                <a:solidFill>
                  <a:schemeClr val="accent1"/>
                </a:solidFill>
              </a:rPr>
              <a:t>“Investment in early education for disadvantaged children from birth to age 5 helps reduce the achievement gap, reduce the need for special education, increase the likelihood of healthier lifestyles, lower the crime rate, and reduce overall social costs. In fact, every dollar invested in high-quality early childhood education produces a 7 to 10 percent per annum return on investment</a:t>
            </a:r>
            <a:r>
              <a:rPr lang="en-US" sz="3800" dirty="0" smtClean="0">
                <a:solidFill>
                  <a:schemeClr val="accent1"/>
                </a:solidFill>
              </a:rPr>
              <a:t>.”</a:t>
            </a:r>
          </a:p>
          <a:p>
            <a:pPr marL="457200" lvl="1" indent="0">
              <a:buNone/>
            </a:pPr>
            <a:r>
              <a:rPr lang="en-US" sz="2900" dirty="0" smtClean="0"/>
              <a:t> (Heckman</a:t>
            </a:r>
            <a:r>
              <a:rPr lang="en-US" sz="2900" dirty="0"/>
              <a:t>, James. </a:t>
            </a:r>
            <a:r>
              <a:rPr lang="en-US" sz="2900" i="1" dirty="0"/>
              <a:t>The Economics of Inequality, The Value of Early Childhood Education, American </a:t>
            </a:r>
            <a:r>
              <a:rPr lang="en-US" sz="2900" i="1" dirty="0" smtClean="0"/>
              <a:t>Educator</a:t>
            </a:r>
            <a:r>
              <a:rPr lang="en-US" sz="2900" dirty="0" smtClean="0"/>
              <a:t>, Spring 2011)</a:t>
            </a:r>
          </a:p>
          <a:p>
            <a:pPr marL="457200" lvl="1" indent="0">
              <a:buNone/>
            </a:pPr>
            <a:endParaRPr lang="en-US" sz="2900" dirty="0"/>
          </a:p>
          <a:p>
            <a:pPr lvl="0"/>
            <a:r>
              <a:rPr lang="en-US" sz="3800" dirty="0"/>
              <a:t>“From conception to kindergarten, the rate of brain development is the fastest of any other period in a person’s life and highly influenced by the quality of early experiences and relationships with their parents. Yet the public investments are at their lowest point in the infant and toddler years – when brain growth is the most rapid.” </a:t>
            </a:r>
          </a:p>
          <a:p>
            <a:pPr marL="520700" lvl="0" indent="0">
              <a:buNone/>
            </a:pPr>
            <a:r>
              <a:rPr lang="en-US" sz="3000" dirty="0" smtClean="0"/>
              <a:t>(</a:t>
            </a:r>
            <a:r>
              <a:rPr lang="en-US" sz="3000" dirty="0"/>
              <a:t>J.S. </a:t>
            </a:r>
            <a:r>
              <a:rPr lang="en-US" sz="3000" dirty="0" err="1"/>
              <a:t>Shonkoff</a:t>
            </a:r>
            <a:r>
              <a:rPr lang="en-US" sz="3000" dirty="0"/>
              <a:t> &amp; D. Phillips, Eds., </a:t>
            </a:r>
            <a:r>
              <a:rPr lang="en-US" sz="3000" i="1" dirty="0"/>
              <a:t>From Neurons to Neighborhoods: The Science of Early </a:t>
            </a:r>
            <a:r>
              <a:rPr lang="en-US" sz="3000" i="1" dirty="0" smtClean="0"/>
              <a:t>Childhood </a:t>
            </a:r>
            <a:r>
              <a:rPr lang="en-US" sz="3000" i="1" dirty="0"/>
              <a:t>Development</a:t>
            </a:r>
            <a:r>
              <a:rPr lang="en-US" sz="3000" dirty="0"/>
              <a:t> (2000), Washington D.C.; National Research Council &amp; The Institute of Medicine, National Academy Press.)</a:t>
            </a:r>
          </a:p>
          <a:p>
            <a:pPr marL="457200" lvl="1" indent="0">
              <a:buNone/>
            </a:pPr>
            <a:endParaRPr lang="en-US" sz="29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13</a:t>
            </a:fld>
            <a:endParaRPr lang="en-US">
              <a:solidFill>
                <a:prstClr val="black">
                  <a:tint val="75000"/>
                </a:prstClr>
              </a:solidFill>
            </a:endParaRPr>
          </a:p>
        </p:txBody>
      </p:sp>
      <p:sp>
        <p:nvSpPr>
          <p:cNvPr id="6" name="Rectangle 5"/>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305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14</a:t>
            </a:fld>
            <a:endParaRPr lang="en-US">
              <a:solidFill>
                <a:prstClr val="black">
                  <a:tint val="75000"/>
                </a:prstClr>
              </a:solidFill>
            </a:endParaRPr>
          </a:p>
        </p:txBody>
      </p:sp>
      <p:sp>
        <p:nvSpPr>
          <p:cNvPr id="6" name="Title 1"/>
          <p:cNvSpPr txBox="1">
            <a:spLocks/>
          </p:cNvSpPr>
          <p:nvPr/>
        </p:nvSpPr>
        <p:spPr>
          <a:xfrm>
            <a:off x="457200" y="2525764"/>
            <a:ext cx="8229600" cy="4571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200" b="1" dirty="0" smtClean="0">
              <a:solidFill>
                <a:schemeClr val="accent1"/>
              </a:solidFill>
            </a:endParaRPr>
          </a:p>
          <a:p>
            <a:endParaRPr lang="en-US" sz="11200" b="1" dirty="0" smtClean="0">
              <a:solidFill>
                <a:schemeClr val="accent1"/>
              </a:solidFill>
            </a:endParaRPr>
          </a:p>
          <a:p>
            <a:endParaRPr lang="en-US" sz="9600" b="1" dirty="0" smtClean="0">
              <a:solidFill>
                <a:schemeClr val="accent1"/>
              </a:solidFill>
            </a:endParaRPr>
          </a:p>
          <a:p>
            <a:endParaRPr lang="en-US" sz="9600" b="1" dirty="0" smtClean="0">
              <a:solidFill>
                <a:schemeClr val="accent1"/>
              </a:solidFill>
            </a:endParaRPr>
          </a:p>
          <a:p>
            <a:endParaRPr lang="en-US" b="1" dirty="0">
              <a:solidFill>
                <a:schemeClr val="accent1"/>
              </a:solidFill>
            </a:endParaRPr>
          </a:p>
        </p:txBody>
      </p:sp>
      <p:sp>
        <p:nvSpPr>
          <p:cNvPr id="3" name="Rectangle 2"/>
          <p:cNvSpPr/>
          <p:nvPr/>
        </p:nvSpPr>
        <p:spPr>
          <a:xfrm>
            <a:off x="768096" y="1371600"/>
            <a:ext cx="7620000" cy="2308324"/>
          </a:xfrm>
          <a:prstGeom prst="rect">
            <a:avLst/>
          </a:prstGeom>
        </p:spPr>
        <p:txBody>
          <a:bodyPr wrap="square">
            <a:spAutoFit/>
          </a:bodyPr>
          <a:lstStyle/>
          <a:p>
            <a:endParaRPr lang="en-US" sz="3600" dirty="0"/>
          </a:p>
          <a:p>
            <a:endParaRPr lang="en-US" sz="3600" dirty="0" smtClean="0"/>
          </a:p>
          <a:p>
            <a:endParaRPr lang="en-US" sz="3600" dirty="0"/>
          </a:p>
          <a:p>
            <a:endParaRPr lang="en-US" sz="3600" dirty="0"/>
          </a:p>
        </p:txBody>
      </p:sp>
      <p:sp>
        <p:nvSpPr>
          <p:cNvPr id="5" name="Content Placeholder 2"/>
          <p:cNvSpPr>
            <a:spLocks noGrp="1"/>
          </p:cNvSpPr>
          <p:nvPr>
            <p:ph idx="1"/>
          </p:nvPr>
        </p:nvSpPr>
        <p:spPr>
          <a:xfrm>
            <a:off x="457200" y="762001"/>
            <a:ext cx="8229600" cy="4876800"/>
          </a:xfrm>
        </p:spPr>
        <p:txBody>
          <a:bodyPr>
            <a:normAutofit/>
          </a:bodyPr>
          <a:lstStyle/>
          <a:p>
            <a:pPr marL="0" indent="0" algn="ctr">
              <a:buNone/>
            </a:pPr>
            <a:endParaRPr lang="en-US" dirty="0" smtClean="0"/>
          </a:p>
          <a:p>
            <a:pPr marL="0" indent="0" algn="ctr">
              <a:buNone/>
            </a:pPr>
            <a:r>
              <a:rPr lang="en-US" sz="4300" b="1" dirty="0" smtClean="0">
                <a:solidFill>
                  <a:schemeClr val="accent1"/>
                </a:solidFill>
              </a:rPr>
              <a:t>Effectively Engaging Parents of</a:t>
            </a:r>
          </a:p>
          <a:p>
            <a:pPr marL="0" indent="0" algn="ctr">
              <a:buNone/>
            </a:pPr>
            <a:r>
              <a:rPr lang="en-US" sz="4300" b="1" dirty="0" smtClean="0">
                <a:solidFill>
                  <a:schemeClr val="accent1"/>
                </a:solidFill>
              </a:rPr>
              <a:t>School-Age Children</a:t>
            </a:r>
            <a:endParaRPr lang="en-US" sz="4300" dirty="0" smtClean="0"/>
          </a:p>
          <a:p>
            <a:pPr marL="0" indent="0" algn="ctr">
              <a:buNone/>
            </a:pPr>
            <a:r>
              <a:rPr lang="en-US" dirty="0" smtClean="0"/>
              <a:t>Strategies from</a:t>
            </a:r>
          </a:p>
          <a:p>
            <a:pPr marL="0" indent="0" algn="ctr">
              <a:buNone/>
            </a:pPr>
            <a:r>
              <a:rPr lang="en-US" dirty="0" smtClean="0"/>
              <a:t>Summer Advantage USA</a:t>
            </a:r>
          </a:p>
          <a:p>
            <a:pPr marL="0" indent="0" algn="ctr">
              <a:buNone/>
            </a:pPr>
            <a:endParaRPr lang="en-US" sz="2400" dirty="0" smtClean="0"/>
          </a:p>
        </p:txBody>
      </p:sp>
      <p:pic>
        <p:nvPicPr>
          <p:cNvPr id="7" name="Picture 6" descr="logo.gif"/>
          <p:cNvPicPr>
            <a:picLocks noChangeAspect="1"/>
          </p:cNvPicPr>
          <p:nvPr/>
        </p:nvPicPr>
        <p:blipFill>
          <a:blip r:embed="rId2" cstate="print"/>
          <a:stretch>
            <a:fillRect/>
          </a:stretch>
        </p:blipFill>
        <p:spPr>
          <a:xfrm>
            <a:off x="3124201" y="4304433"/>
            <a:ext cx="2895599" cy="724767"/>
          </a:xfrm>
          <a:prstGeom prst="rect">
            <a:avLst/>
          </a:prstGeom>
        </p:spPr>
      </p:pic>
      <p:sp>
        <p:nvSpPr>
          <p:cNvPr id="8" name="Rectangle 7"/>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39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15</a:t>
            </a:fld>
            <a:endParaRPr lang="en-US">
              <a:solidFill>
                <a:prstClr val="black">
                  <a:tint val="75000"/>
                </a:prstClr>
              </a:solidFill>
            </a:endParaRPr>
          </a:p>
        </p:txBody>
      </p:sp>
      <p:sp>
        <p:nvSpPr>
          <p:cNvPr id="6" name="Title 1"/>
          <p:cNvSpPr txBox="1">
            <a:spLocks/>
          </p:cNvSpPr>
          <p:nvPr/>
        </p:nvSpPr>
        <p:spPr>
          <a:xfrm>
            <a:off x="457200" y="2525764"/>
            <a:ext cx="8229600" cy="4571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200" b="1" dirty="0" smtClean="0">
              <a:solidFill>
                <a:schemeClr val="accent1"/>
              </a:solidFill>
            </a:endParaRPr>
          </a:p>
          <a:p>
            <a:endParaRPr lang="en-US" sz="11200" b="1" dirty="0" smtClean="0">
              <a:solidFill>
                <a:schemeClr val="accent1"/>
              </a:solidFill>
            </a:endParaRPr>
          </a:p>
          <a:p>
            <a:endParaRPr lang="en-US" sz="9600" b="1" dirty="0" smtClean="0">
              <a:solidFill>
                <a:schemeClr val="accent1"/>
              </a:solidFill>
            </a:endParaRPr>
          </a:p>
          <a:p>
            <a:endParaRPr lang="en-US" sz="9600" b="1" dirty="0" smtClean="0">
              <a:solidFill>
                <a:schemeClr val="accent1"/>
              </a:solidFill>
            </a:endParaRPr>
          </a:p>
          <a:p>
            <a:endParaRPr lang="en-US" b="1" dirty="0">
              <a:solidFill>
                <a:schemeClr val="accent1"/>
              </a:solidFill>
            </a:endParaRPr>
          </a:p>
        </p:txBody>
      </p:sp>
      <p:sp>
        <p:nvSpPr>
          <p:cNvPr id="3" name="Rectangle 2"/>
          <p:cNvSpPr/>
          <p:nvPr/>
        </p:nvSpPr>
        <p:spPr>
          <a:xfrm>
            <a:off x="768096" y="1371600"/>
            <a:ext cx="7620000" cy="2308324"/>
          </a:xfrm>
          <a:prstGeom prst="rect">
            <a:avLst/>
          </a:prstGeom>
        </p:spPr>
        <p:txBody>
          <a:bodyPr wrap="square">
            <a:spAutoFit/>
          </a:bodyPr>
          <a:lstStyle/>
          <a:p>
            <a:endParaRPr lang="en-US" sz="3600" dirty="0"/>
          </a:p>
          <a:p>
            <a:endParaRPr lang="en-US" sz="3600" dirty="0" smtClean="0"/>
          </a:p>
          <a:p>
            <a:endParaRPr lang="en-US" sz="3600" dirty="0"/>
          </a:p>
          <a:p>
            <a:endParaRPr lang="en-US" sz="3600" dirty="0"/>
          </a:p>
        </p:txBody>
      </p:sp>
      <p:sp>
        <p:nvSpPr>
          <p:cNvPr id="5" name="Title 1"/>
          <p:cNvSpPr>
            <a:spLocks noGrp="1"/>
          </p:cNvSpPr>
          <p:nvPr>
            <p:ph type="title"/>
          </p:nvPr>
        </p:nvSpPr>
        <p:spPr>
          <a:xfrm>
            <a:off x="457200" y="152400"/>
            <a:ext cx="8229600" cy="1143000"/>
          </a:xfrm>
        </p:spPr>
        <p:txBody>
          <a:bodyPr>
            <a:noAutofit/>
          </a:bodyPr>
          <a:lstStyle/>
          <a:p>
            <a:pPr algn="l"/>
            <a:r>
              <a:rPr lang="en-US" b="1" dirty="0" smtClean="0">
                <a:solidFill>
                  <a:schemeClr val="accent1"/>
                </a:solidFill>
              </a:rPr>
              <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r>
              <a:rPr lang="en-US" b="1" dirty="0" smtClean="0">
                <a:solidFill>
                  <a:schemeClr val="accent1"/>
                </a:solidFill>
              </a:rPr>
              <a:t>Hold High </a:t>
            </a:r>
            <a:r>
              <a:rPr lang="en-US" b="1" dirty="0">
                <a:solidFill>
                  <a:schemeClr val="accent1"/>
                </a:solidFill>
              </a:rPr>
              <a:t>E</a:t>
            </a:r>
            <a:r>
              <a:rPr lang="en-US" b="1" dirty="0" smtClean="0">
                <a:solidFill>
                  <a:schemeClr val="accent1"/>
                </a:solidFill>
              </a:rPr>
              <a:t>xpectations for </a:t>
            </a:r>
            <a:r>
              <a:rPr lang="en-US" b="1" dirty="0">
                <a:solidFill>
                  <a:schemeClr val="accent1"/>
                </a:solidFill>
              </a:rPr>
              <a:t>P</a:t>
            </a:r>
            <a:r>
              <a:rPr lang="en-US" b="1" dirty="0" smtClean="0">
                <a:solidFill>
                  <a:schemeClr val="accent1"/>
                </a:solidFill>
              </a:rPr>
              <a:t>arents</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sp>
        <p:nvSpPr>
          <p:cNvPr id="7" name="Content Placeholder 2"/>
          <p:cNvSpPr>
            <a:spLocks noGrp="1"/>
          </p:cNvSpPr>
          <p:nvPr>
            <p:ph idx="1"/>
          </p:nvPr>
        </p:nvSpPr>
        <p:spPr>
          <a:xfrm>
            <a:off x="469900" y="1371600"/>
            <a:ext cx="8382000" cy="4038600"/>
          </a:xfrm>
        </p:spPr>
        <p:txBody>
          <a:bodyPr>
            <a:normAutofit lnSpcReduction="10000"/>
          </a:bodyPr>
          <a:lstStyle/>
          <a:p>
            <a:pPr lvl="0"/>
            <a:r>
              <a:rPr lang="en-US" sz="2400" b="1" dirty="0" smtClean="0"/>
              <a:t>Believe</a:t>
            </a:r>
            <a:r>
              <a:rPr lang="en-US" sz="2400" dirty="0" smtClean="0"/>
              <a:t> that parents are key partners to your work.</a:t>
            </a:r>
          </a:p>
          <a:p>
            <a:pPr marL="0" lvl="0" indent="0">
              <a:buNone/>
            </a:pPr>
            <a:endParaRPr lang="en-US" sz="1000" dirty="0"/>
          </a:p>
          <a:p>
            <a:pPr lvl="0"/>
            <a:r>
              <a:rPr lang="en-US" sz="2400" b="1" dirty="0" smtClean="0"/>
              <a:t>Communicate </a:t>
            </a:r>
            <a:r>
              <a:rPr lang="en-US" sz="2400" dirty="0" smtClean="0"/>
              <a:t>to parents and all staff the critical role of parents.</a:t>
            </a:r>
          </a:p>
          <a:p>
            <a:pPr lvl="0"/>
            <a:endParaRPr lang="en-US" sz="1000" dirty="0"/>
          </a:p>
          <a:p>
            <a:pPr lvl="0"/>
            <a:r>
              <a:rPr lang="en-US" sz="2400" dirty="0" smtClean="0"/>
              <a:t>Hold mandatory </a:t>
            </a:r>
            <a:r>
              <a:rPr lang="en-US" sz="2400" b="1" dirty="0" smtClean="0"/>
              <a:t>Parent Orientations </a:t>
            </a:r>
            <a:r>
              <a:rPr lang="en-US" sz="2400" dirty="0" smtClean="0"/>
              <a:t>prior to the start of your program, during which expectations are clearly communicated.</a:t>
            </a:r>
          </a:p>
          <a:p>
            <a:pPr lvl="0"/>
            <a:endParaRPr lang="en-US" sz="1000" dirty="0" smtClean="0"/>
          </a:p>
          <a:p>
            <a:pPr lvl="0"/>
            <a:r>
              <a:rPr lang="en-US" sz="2400" dirty="0" smtClean="0"/>
              <a:t>Require that parents sign a </a:t>
            </a:r>
            <a:r>
              <a:rPr lang="en-US" sz="2400" b="1" dirty="0" smtClean="0"/>
              <a:t>pledge</a:t>
            </a:r>
            <a:r>
              <a:rPr lang="en-US" sz="2400" dirty="0" smtClean="0"/>
              <a:t> that </a:t>
            </a:r>
            <a:r>
              <a:rPr lang="en-US" sz="2400" b="1" dirty="0" smtClean="0"/>
              <a:t>commits their support.</a:t>
            </a:r>
          </a:p>
          <a:p>
            <a:pPr lvl="0"/>
            <a:endParaRPr lang="en-US" sz="1000" b="1" dirty="0" smtClean="0"/>
          </a:p>
          <a:p>
            <a:pPr lvl="0"/>
            <a:r>
              <a:rPr lang="en-US" sz="2400" b="1" dirty="0" smtClean="0"/>
              <a:t>Invite</a:t>
            </a:r>
            <a:r>
              <a:rPr lang="en-US" sz="2400" dirty="0" smtClean="0"/>
              <a:t> parents to be involved (i.e., volunteer in school, visit any time, attend field trips and other events).</a:t>
            </a:r>
            <a:endParaRPr lang="en-US" sz="2400" b="1" dirty="0" smtClean="0"/>
          </a:p>
        </p:txBody>
      </p:sp>
      <p:sp>
        <p:nvSpPr>
          <p:cNvPr id="8" name="Rectangle 7"/>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16</a:t>
            </a:fld>
            <a:endParaRPr lang="en-US">
              <a:solidFill>
                <a:prstClr val="black">
                  <a:tint val="75000"/>
                </a:prstClr>
              </a:solidFill>
            </a:endParaRPr>
          </a:p>
        </p:txBody>
      </p:sp>
      <p:sp>
        <p:nvSpPr>
          <p:cNvPr id="6" name="Title 1"/>
          <p:cNvSpPr txBox="1">
            <a:spLocks/>
          </p:cNvSpPr>
          <p:nvPr/>
        </p:nvSpPr>
        <p:spPr>
          <a:xfrm>
            <a:off x="457200" y="2525764"/>
            <a:ext cx="8229600" cy="4571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200" b="1" dirty="0" smtClean="0">
              <a:solidFill>
                <a:schemeClr val="accent1"/>
              </a:solidFill>
            </a:endParaRPr>
          </a:p>
          <a:p>
            <a:endParaRPr lang="en-US" sz="11200" b="1" dirty="0" smtClean="0">
              <a:solidFill>
                <a:schemeClr val="accent1"/>
              </a:solidFill>
            </a:endParaRPr>
          </a:p>
          <a:p>
            <a:endParaRPr lang="en-US" sz="9600" b="1" dirty="0" smtClean="0">
              <a:solidFill>
                <a:schemeClr val="accent1"/>
              </a:solidFill>
            </a:endParaRPr>
          </a:p>
          <a:p>
            <a:endParaRPr lang="en-US" sz="9600" b="1" dirty="0" smtClean="0">
              <a:solidFill>
                <a:schemeClr val="accent1"/>
              </a:solidFill>
            </a:endParaRPr>
          </a:p>
          <a:p>
            <a:endParaRPr lang="en-US" b="1" dirty="0">
              <a:solidFill>
                <a:schemeClr val="accent1"/>
              </a:solidFill>
            </a:endParaRPr>
          </a:p>
        </p:txBody>
      </p:sp>
      <p:sp>
        <p:nvSpPr>
          <p:cNvPr id="3" name="Rectangle 2"/>
          <p:cNvSpPr/>
          <p:nvPr/>
        </p:nvSpPr>
        <p:spPr>
          <a:xfrm>
            <a:off x="768096" y="1371600"/>
            <a:ext cx="7620000" cy="2308324"/>
          </a:xfrm>
          <a:prstGeom prst="rect">
            <a:avLst/>
          </a:prstGeom>
        </p:spPr>
        <p:txBody>
          <a:bodyPr wrap="square">
            <a:spAutoFit/>
          </a:bodyPr>
          <a:lstStyle/>
          <a:p>
            <a:endParaRPr lang="en-US" sz="3600" dirty="0"/>
          </a:p>
          <a:p>
            <a:endParaRPr lang="en-US" sz="3600" dirty="0" smtClean="0"/>
          </a:p>
          <a:p>
            <a:endParaRPr lang="en-US" sz="3600" dirty="0"/>
          </a:p>
          <a:p>
            <a:endParaRPr lang="en-US" sz="3600" dirty="0"/>
          </a:p>
        </p:txBody>
      </p:sp>
      <p:sp>
        <p:nvSpPr>
          <p:cNvPr id="5" name="Title 1"/>
          <p:cNvSpPr>
            <a:spLocks noGrp="1"/>
          </p:cNvSpPr>
          <p:nvPr>
            <p:ph type="title"/>
          </p:nvPr>
        </p:nvSpPr>
        <p:spPr>
          <a:xfrm>
            <a:off x="228600" y="152400"/>
            <a:ext cx="8686800" cy="838200"/>
          </a:xfrm>
        </p:spPr>
        <p:txBody>
          <a:bodyPr>
            <a:noAutofit/>
          </a:bodyPr>
          <a:lstStyle/>
          <a:p>
            <a:pPr algn="l"/>
            <a:r>
              <a:rPr lang="en-US" b="1" dirty="0" smtClean="0">
                <a:solidFill>
                  <a:schemeClr val="accent1"/>
                </a:solidFill>
              </a:rPr>
              <a:t/>
            </a:r>
            <a:br>
              <a:rPr lang="en-US" b="1" dirty="0" smtClean="0">
                <a:solidFill>
                  <a:schemeClr val="accent1"/>
                </a:solidFill>
              </a:rPr>
            </a:br>
            <a:r>
              <a:rPr lang="en-US" b="1" dirty="0">
                <a:solidFill>
                  <a:schemeClr val="accent1"/>
                </a:solidFill>
              </a:rPr>
              <a:t>Family Involvement Pledge Example</a:t>
            </a: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sp>
        <p:nvSpPr>
          <p:cNvPr id="7" name="Content Placeholder 2"/>
          <p:cNvSpPr>
            <a:spLocks noGrp="1"/>
          </p:cNvSpPr>
          <p:nvPr>
            <p:ph idx="1"/>
          </p:nvPr>
        </p:nvSpPr>
        <p:spPr>
          <a:xfrm>
            <a:off x="457200" y="762000"/>
            <a:ext cx="8382000" cy="5364163"/>
          </a:xfrm>
        </p:spPr>
        <p:txBody>
          <a:bodyPr>
            <a:normAutofit fontScale="55000" lnSpcReduction="20000"/>
          </a:bodyPr>
          <a:lstStyle/>
          <a:p>
            <a:endParaRPr lang="en-US" dirty="0" smtClean="0"/>
          </a:p>
          <a:p>
            <a:pPr>
              <a:buNone/>
            </a:pPr>
            <a:r>
              <a:rPr lang="en-US" b="1" dirty="0" smtClean="0"/>
              <a:t>AS A FAMILY MEMBER, I PLEDGE THAT, TO THE BEST OF MY ABILITY, I WILL: </a:t>
            </a:r>
          </a:p>
          <a:p>
            <a:pPr>
              <a:buNone/>
            </a:pPr>
            <a:r>
              <a:rPr lang="en-US" b="1" dirty="0" smtClean="0"/>
              <a:t> </a:t>
            </a:r>
          </a:p>
          <a:p>
            <a:r>
              <a:rPr lang="en-US" dirty="0" smtClean="0"/>
              <a:t>show my child that I value education; </a:t>
            </a:r>
          </a:p>
          <a:p>
            <a:r>
              <a:rPr lang="en-US" dirty="0" smtClean="0"/>
              <a:t>read with my child and encourage my child to be a reader; </a:t>
            </a:r>
          </a:p>
          <a:p>
            <a:r>
              <a:rPr lang="en-US" dirty="0" smtClean="0"/>
              <a:t>take time every day to talk with my child about his/her school and Summer Advantage work; </a:t>
            </a:r>
          </a:p>
          <a:p>
            <a:r>
              <a:rPr lang="en-US" dirty="0" smtClean="0"/>
              <a:t>visit the school and meet the principal, teachers and staff; </a:t>
            </a:r>
          </a:p>
          <a:p>
            <a:r>
              <a:rPr lang="en-US" dirty="0" smtClean="0"/>
              <a:t>visit the Summer Advantage site and meet the staff; </a:t>
            </a:r>
          </a:p>
          <a:p>
            <a:r>
              <a:rPr lang="en-US" dirty="0" smtClean="0"/>
              <a:t>participate in classroom/school/ Summer Advantage activities; and </a:t>
            </a:r>
          </a:p>
          <a:p>
            <a:r>
              <a:rPr lang="en-US" dirty="0" smtClean="0"/>
              <a:t>become actively involved in the decision-making processes within the classroom/school/ Summer Advantage that affect my child’s education. </a:t>
            </a:r>
          </a:p>
          <a:p>
            <a:pPr>
              <a:buNone/>
            </a:pPr>
            <a:endParaRPr lang="en-US" i="1" dirty="0" smtClean="0"/>
          </a:p>
          <a:p>
            <a:pPr>
              <a:buNone/>
            </a:pPr>
            <a:r>
              <a:rPr lang="en-US" i="1" dirty="0" smtClean="0"/>
              <a:t>I pledge to become involved and stay involved, for education is a key to success and is one of the greatest gifts I can give my child.</a:t>
            </a:r>
          </a:p>
          <a:p>
            <a:pPr>
              <a:buNone/>
            </a:pPr>
            <a:r>
              <a:rPr lang="en-US" dirty="0" smtClean="0"/>
              <a:t>____________________________________________________________ </a:t>
            </a:r>
          </a:p>
          <a:p>
            <a:pPr>
              <a:buNone/>
            </a:pPr>
            <a:r>
              <a:rPr lang="en-US" dirty="0" smtClean="0"/>
              <a:t>Scholar‘s Name </a:t>
            </a:r>
          </a:p>
          <a:p>
            <a:pPr>
              <a:buNone/>
            </a:pPr>
            <a:r>
              <a:rPr lang="en-US" dirty="0" smtClean="0"/>
              <a:t>____________________________________________________________ </a:t>
            </a:r>
          </a:p>
          <a:p>
            <a:pPr>
              <a:buNone/>
            </a:pPr>
            <a:r>
              <a:rPr lang="en-US" dirty="0" smtClean="0"/>
              <a:t>Guardian </a:t>
            </a:r>
          </a:p>
        </p:txBody>
      </p:sp>
      <p:sp>
        <p:nvSpPr>
          <p:cNvPr id="8" name="Rectangle 7"/>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20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17</a:t>
            </a:fld>
            <a:endParaRPr lang="en-US">
              <a:solidFill>
                <a:prstClr val="black">
                  <a:tint val="75000"/>
                </a:prstClr>
              </a:solidFill>
            </a:endParaRPr>
          </a:p>
        </p:txBody>
      </p:sp>
      <p:sp>
        <p:nvSpPr>
          <p:cNvPr id="6" name="Title 1"/>
          <p:cNvSpPr txBox="1">
            <a:spLocks/>
          </p:cNvSpPr>
          <p:nvPr/>
        </p:nvSpPr>
        <p:spPr>
          <a:xfrm>
            <a:off x="457200" y="2525764"/>
            <a:ext cx="8229600" cy="4571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200" b="1" dirty="0" smtClean="0">
              <a:solidFill>
                <a:schemeClr val="accent1"/>
              </a:solidFill>
            </a:endParaRPr>
          </a:p>
          <a:p>
            <a:endParaRPr lang="en-US" sz="11200" b="1" dirty="0" smtClean="0">
              <a:solidFill>
                <a:schemeClr val="accent1"/>
              </a:solidFill>
            </a:endParaRPr>
          </a:p>
          <a:p>
            <a:endParaRPr lang="en-US" sz="9600" b="1" dirty="0" smtClean="0">
              <a:solidFill>
                <a:schemeClr val="accent1"/>
              </a:solidFill>
            </a:endParaRPr>
          </a:p>
          <a:p>
            <a:endParaRPr lang="en-US" sz="9600" b="1" dirty="0" smtClean="0">
              <a:solidFill>
                <a:schemeClr val="accent1"/>
              </a:solidFill>
            </a:endParaRPr>
          </a:p>
          <a:p>
            <a:endParaRPr lang="en-US" b="1" dirty="0">
              <a:solidFill>
                <a:schemeClr val="accent1"/>
              </a:solidFill>
            </a:endParaRPr>
          </a:p>
        </p:txBody>
      </p:sp>
      <p:sp>
        <p:nvSpPr>
          <p:cNvPr id="3" name="Rectangle 2"/>
          <p:cNvSpPr/>
          <p:nvPr/>
        </p:nvSpPr>
        <p:spPr>
          <a:xfrm>
            <a:off x="768096" y="1371600"/>
            <a:ext cx="7620000" cy="2308324"/>
          </a:xfrm>
          <a:prstGeom prst="rect">
            <a:avLst/>
          </a:prstGeom>
        </p:spPr>
        <p:txBody>
          <a:bodyPr wrap="square">
            <a:spAutoFit/>
          </a:bodyPr>
          <a:lstStyle/>
          <a:p>
            <a:endParaRPr lang="en-US" sz="3600" dirty="0"/>
          </a:p>
          <a:p>
            <a:endParaRPr lang="en-US" sz="3600" dirty="0" smtClean="0"/>
          </a:p>
          <a:p>
            <a:endParaRPr lang="en-US" sz="3600" dirty="0"/>
          </a:p>
          <a:p>
            <a:endParaRPr lang="en-US" sz="3600" dirty="0"/>
          </a:p>
        </p:txBody>
      </p:sp>
      <p:sp>
        <p:nvSpPr>
          <p:cNvPr id="5" name="Title 1"/>
          <p:cNvSpPr>
            <a:spLocks noGrp="1"/>
          </p:cNvSpPr>
          <p:nvPr>
            <p:ph type="title"/>
          </p:nvPr>
        </p:nvSpPr>
        <p:spPr>
          <a:xfrm>
            <a:off x="457200" y="152400"/>
            <a:ext cx="8382000" cy="914400"/>
          </a:xfrm>
        </p:spPr>
        <p:txBody>
          <a:bodyPr>
            <a:noAutofit/>
          </a:bodyPr>
          <a:lstStyle/>
          <a:p>
            <a:r>
              <a:rPr lang="en-US" b="1" dirty="0" smtClean="0">
                <a:solidFill>
                  <a:schemeClr val="accent1"/>
                </a:solidFill>
              </a:rPr>
              <a:t>Train Staff</a:t>
            </a:r>
            <a:endParaRPr lang="en-US" b="1" dirty="0">
              <a:solidFill>
                <a:schemeClr val="accent1"/>
              </a:solidFill>
            </a:endParaRPr>
          </a:p>
        </p:txBody>
      </p:sp>
      <p:sp>
        <p:nvSpPr>
          <p:cNvPr id="7" name="Content Placeholder 2"/>
          <p:cNvSpPr>
            <a:spLocks noGrp="1"/>
          </p:cNvSpPr>
          <p:nvPr>
            <p:ph idx="1"/>
          </p:nvPr>
        </p:nvSpPr>
        <p:spPr>
          <a:xfrm>
            <a:off x="457200" y="1066800"/>
            <a:ext cx="8382000" cy="5486400"/>
          </a:xfrm>
        </p:spPr>
        <p:txBody>
          <a:bodyPr>
            <a:normAutofit/>
          </a:bodyPr>
          <a:lstStyle/>
          <a:p>
            <a:pPr lvl="0"/>
            <a:r>
              <a:rPr lang="en-US" sz="2400" b="1" dirty="0" smtClean="0"/>
              <a:t>Provide professional development </a:t>
            </a:r>
            <a:r>
              <a:rPr lang="en-US" sz="2400" dirty="0" smtClean="0"/>
              <a:t>for staff regarding how to effectively partner with parents.</a:t>
            </a:r>
          </a:p>
          <a:p>
            <a:pPr lvl="0"/>
            <a:endParaRPr lang="en-US" sz="1000" dirty="0" smtClean="0"/>
          </a:p>
          <a:p>
            <a:pPr lvl="0"/>
            <a:r>
              <a:rPr lang="en-US" sz="2400" dirty="0" smtClean="0"/>
              <a:t>Ensure all staff are </a:t>
            </a:r>
            <a:r>
              <a:rPr lang="en-US" sz="2400" b="1" dirty="0" smtClean="0"/>
              <a:t>knowledgeable</a:t>
            </a:r>
            <a:r>
              <a:rPr lang="en-US" sz="2400" dirty="0" smtClean="0"/>
              <a:t> about your program’s parental engagement policies.</a:t>
            </a:r>
          </a:p>
          <a:p>
            <a:pPr lvl="0"/>
            <a:endParaRPr lang="en-US" sz="1000" dirty="0"/>
          </a:p>
          <a:p>
            <a:pPr lvl="0"/>
            <a:r>
              <a:rPr lang="en-US" sz="2400" dirty="0" smtClean="0"/>
              <a:t>Provide teachers with “</a:t>
            </a:r>
            <a:r>
              <a:rPr lang="en-US" sz="2400" b="1" dirty="0" smtClean="0"/>
              <a:t>scripts</a:t>
            </a:r>
            <a:r>
              <a:rPr lang="en-US" sz="2400" dirty="0" smtClean="0"/>
              <a:t>” to guide them through various scenarios and have them </a:t>
            </a:r>
            <a:r>
              <a:rPr lang="en-US" sz="2400" b="1" dirty="0" smtClean="0"/>
              <a:t>practice</a:t>
            </a:r>
            <a:r>
              <a:rPr lang="en-US" sz="2400" dirty="0" smtClean="0"/>
              <a:t> these scenarios, including calls home, with positive or negative news.</a:t>
            </a:r>
          </a:p>
          <a:p>
            <a:pPr lvl="0"/>
            <a:endParaRPr lang="en-US" sz="1000" dirty="0"/>
          </a:p>
          <a:p>
            <a:pPr lvl="0"/>
            <a:r>
              <a:rPr lang="en-US" sz="2400" dirty="0" smtClean="0"/>
              <a:t>Have all staff make a call home prior to start of the school year; the purpose of the call is to introduce oneself, learn more about your scholar’s interest</a:t>
            </a:r>
            <a:r>
              <a:rPr lang="en-US" sz="2400" dirty="0"/>
              <a:t>, </a:t>
            </a:r>
            <a:r>
              <a:rPr lang="en-US" sz="2400" dirty="0" smtClean="0"/>
              <a:t>and welcome </a:t>
            </a:r>
            <a:r>
              <a:rPr lang="en-US" sz="2400" dirty="0"/>
              <a:t>the parent to </a:t>
            </a:r>
            <a:r>
              <a:rPr lang="en-US" sz="2400" dirty="0" smtClean="0"/>
              <a:t>contact regularly and participate in school events.</a:t>
            </a:r>
          </a:p>
        </p:txBody>
      </p:sp>
      <p:sp>
        <p:nvSpPr>
          <p:cNvPr id="8" name="Rectangle 7"/>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18</a:t>
            </a:fld>
            <a:endParaRPr lang="en-US">
              <a:solidFill>
                <a:prstClr val="black">
                  <a:tint val="75000"/>
                </a:prstClr>
              </a:solidFill>
            </a:endParaRPr>
          </a:p>
        </p:txBody>
      </p:sp>
      <p:sp>
        <p:nvSpPr>
          <p:cNvPr id="6" name="Title 1"/>
          <p:cNvSpPr txBox="1">
            <a:spLocks/>
          </p:cNvSpPr>
          <p:nvPr/>
        </p:nvSpPr>
        <p:spPr>
          <a:xfrm>
            <a:off x="457200" y="2525764"/>
            <a:ext cx="8229600" cy="4571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200" b="1" dirty="0" smtClean="0">
              <a:solidFill>
                <a:schemeClr val="accent1"/>
              </a:solidFill>
            </a:endParaRPr>
          </a:p>
          <a:p>
            <a:endParaRPr lang="en-US" sz="11200" b="1" dirty="0" smtClean="0">
              <a:solidFill>
                <a:schemeClr val="accent1"/>
              </a:solidFill>
            </a:endParaRPr>
          </a:p>
          <a:p>
            <a:endParaRPr lang="en-US" sz="9600" b="1" dirty="0" smtClean="0">
              <a:solidFill>
                <a:schemeClr val="accent1"/>
              </a:solidFill>
            </a:endParaRPr>
          </a:p>
          <a:p>
            <a:endParaRPr lang="en-US" sz="9600" b="1" dirty="0" smtClean="0">
              <a:solidFill>
                <a:schemeClr val="accent1"/>
              </a:solidFill>
            </a:endParaRPr>
          </a:p>
          <a:p>
            <a:endParaRPr lang="en-US" b="1" dirty="0">
              <a:solidFill>
                <a:schemeClr val="accent1"/>
              </a:solidFill>
            </a:endParaRPr>
          </a:p>
        </p:txBody>
      </p:sp>
      <p:sp>
        <p:nvSpPr>
          <p:cNvPr id="3" name="Rectangle 2"/>
          <p:cNvSpPr/>
          <p:nvPr/>
        </p:nvSpPr>
        <p:spPr>
          <a:xfrm>
            <a:off x="768096" y="1371600"/>
            <a:ext cx="7620000" cy="2308324"/>
          </a:xfrm>
          <a:prstGeom prst="rect">
            <a:avLst/>
          </a:prstGeom>
        </p:spPr>
        <p:txBody>
          <a:bodyPr wrap="square">
            <a:spAutoFit/>
          </a:bodyPr>
          <a:lstStyle/>
          <a:p>
            <a:endParaRPr lang="en-US" sz="3600" dirty="0"/>
          </a:p>
          <a:p>
            <a:endParaRPr lang="en-US" sz="3600" dirty="0" smtClean="0"/>
          </a:p>
          <a:p>
            <a:endParaRPr lang="en-US" sz="3600" dirty="0"/>
          </a:p>
          <a:p>
            <a:endParaRPr lang="en-US" sz="3600" dirty="0"/>
          </a:p>
        </p:txBody>
      </p:sp>
      <p:sp>
        <p:nvSpPr>
          <p:cNvPr id="5" name="Title 1"/>
          <p:cNvSpPr>
            <a:spLocks noGrp="1"/>
          </p:cNvSpPr>
          <p:nvPr>
            <p:ph type="title"/>
          </p:nvPr>
        </p:nvSpPr>
        <p:spPr>
          <a:xfrm>
            <a:off x="152400" y="152400"/>
            <a:ext cx="8839200" cy="990600"/>
          </a:xfrm>
        </p:spPr>
        <p:txBody>
          <a:bodyPr>
            <a:noAutofit/>
          </a:bodyPr>
          <a:lstStyle/>
          <a:p>
            <a:pPr algn="l"/>
            <a:r>
              <a:rPr lang="en-US" sz="3600" b="1" dirty="0" smtClean="0">
                <a:solidFill>
                  <a:schemeClr val="accent1"/>
                </a:solidFill>
              </a:rPr>
              <a:t>Create Processes That Promote Engagement</a:t>
            </a:r>
            <a:endParaRPr lang="en-US" sz="3600" b="1" dirty="0">
              <a:solidFill>
                <a:schemeClr val="accent1"/>
              </a:solidFill>
            </a:endParaRPr>
          </a:p>
        </p:txBody>
      </p:sp>
      <p:sp>
        <p:nvSpPr>
          <p:cNvPr id="7" name="Content Placeholder 2"/>
          <p:cNvSpPr>
            <a:spLocks noGrp="1"/>
          </p:cNvSpPr>
          <p:nvPr>
            <p:ph idx="1"/>
          </p:nvPr>
        </p:nvSpPr>
        <p:spPr>
          <a:xfrm>
            <a:off x="387096" y="1066800"/>
            <a:ext cx="8382000" cy="5029200"/>
          </a:xfrm>
        </p:spPr>
        <p:txBody>
          <a:bodyPr>
            <a:normAutofit fontScale="92500" lnSpcReduction="10000"/>
          </a:bodyPr>
          <a:lstStyle/>
          <a:p>
            <a:pPr lvl="0"/>
            <a:r>
              <a:rPr lang="en-US" sz="2400" dirty="0" smtClean="0"/>
              <a:t>Parents engage when they feel that you </a:t>
            </a:r>
            <a:r>
              <a:rPr lang="en-US" sz="2400" b="1" dirty="0" smtClean="0"/>
              <a:t>truly care about their child </a:t>
            </a:r>
            <a:r>
              <a:rPr lang="en-US" sz="2400" dirty="0" smtClean="0"/>
              <a:t>and that you respect them</a:t>
            </a:r>
          </a:p>
          <a:p>
            <a:r>
              <a:rPr lang="en-US" sz="2400" dirty="0" smtClean="0"/>
              <a:t>Have </a:t>
            </a:r>
            <a:r>
              <a:rPr lang="en-US" sz="2400" dirty="0"/>
              <a:t>all </a:t>
            </a:r>
            <a:r>
              <a:rPr lang="en-US" sz="2400" dirty="0" smtClean="0"/>
              <a:t>teachers make </a:t>
            </a:r>
            <a:r>
              <a:rPr lang="en-US" sz="2400" dirty="0"/>
              <a:t>a </a:t>
            </a:r>
            <a:r>
              <a:rPr lang="en-US" sz="2400" b="1" dirty="0"/>
              <a:t>call home </a:t>
            </a:r>
            <a:r>
              <a:rPr lang="en-US" sz="2400" dirty="0"/>
              <a:t>prior to start of the school year; the purpose of the call is to introduce oneself, learn more about your scholar’s interest, and welcome the parent to contact regularly and participate in school events</a:t>
            </a:r>
            <a:r>
              <a:rPr lang="en-US" sz="2400" dirty="0" smtClean="0"/>
              <a:t>.</a:t>
            </a:r>
            <a:endParaRPr lang="en-US" sz="2400" dirty="0"/>
          </a:p>
          <a:p>
            <a:pPr lvl="0"/>
            <a:r>
              <a:rPr lang="en-US" sz="2400" dirty="0" smtClean="0"/>
              <a:t>Adopt an </a:t>
            </a:r>
            <a:r>
              <a:rPr lang="en-US" sz="2400" b="1" dirty="0" smtClean="0"/>
              <a:t>Open Door Policy </a:t>
            </a:r>
            <a:r>
              <a:rPr lang="en-US" sz="2400" dirty="0" smtClean="0"/>
              <a:t>that welcomes parents to the classroom at any time.</a:t>
            </a:r>
          </a:p>
          <a:p>
            <a:pPr lvl="0"/>
            <a:r>
              <a:rPr lang="en-US" sz="2400" dirty="0" smtClean="0"/>
              <a:t>Ensure parents have </a:t>
            </a:r>
            <a:r>
              <a:rPr lang="en-US" sz="2400" b="1" dirty="0" smtClean="0"/>
              <a:t>up to date information </a:t>
            </a:r>
            <a:r>
              <a:rPr lang="en-US" sz="2400" dirty="0" smtClean="0"/>
              <a:t>on their child’s work and behavior. </a:t>
            </a:r>
          </a:p>
          <a:p>
            <a:pPr lvl="0"/>
            <a:r>
              <a:rPr lang="en-US" sz="2400" dirty="0" smtClean="0"/>
              <a:t>Update call or note every 8 weeks regarding strengths and areas for growth.</a:t>
            </a:r>
          </a:p>
          <a:p>
            <a:pPr lvl="0"/>
            <a:r>
              <a:rPr lang="en-US" sz="2400" dirty="0" smtClean="0"/>
              <a:t>Send home monthly a note authentically </a:t>
            </a:r>
            <a:r>
              <a:rPr lang="en-US" sz="2400" b="1" dirty="0" smtClean="0"/>
              <a:t>praising a scholar </a:t>
            </a:r>
            <a:r>
              <a:rPr lang="en-US" sz="2400" dirty="0" smtClean="0"/>
              <a:t>for their work, work ethic, attitude or how they treat others.</a:t>
            </a:r>
          </a:p>
        </p:txBody>
      </p:sp>
      <p:sp>
        <p:nvSpPr>
          <p:cNvPr id="8" name="Rectangle 7"/>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solidFill>
                  <a:schemeClr val="accent1"/>
                </a:solidFill>
              </a:rPr>
              <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r>
              <a:rPr lang="en-US" b="1" dirty="0" smtClean="0">
                <a:solidFill>
                  <a:schemeClr val="accent1"/>
                </a:solidFill>
              </a:rPr>
              <a:t>The Critical Role of Parents</a:t>
            </a:r>
            <a:br>
              <a:rPr lang="en-US" b="1" dirty="0" smtClean="0">
                <a:solidFill>
                  <a:schemeClr val="accent1"/>
                </a:solidFill>
              </a:rPr>
            </a:b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457200" y="903287"/>
            <a:ext cx="8229600" cy="5364163"/>
          </a:xfrm>
        </p:spPr>
        <p:txBody>
          <a:bodyPr>
            <a:normAutofit/>
          </a:bodyPr>
          <a:lstStyle/>
          <a:p>
            <a:pPr marL="0" lvl="0" indent="0" algn="ctr">
              <a:buNone/>
            </a:pPr>
            <a:r>
              <a:rPr lang="en-US" sz="2400" dirty="0" smtClean="0"/>
              <a:t>“</a:t>
            </a:r>
            <a:r>
              <a:rPr lang="en-US" sz="2400" dirty="0"/>
              <a:t>What happens during the first months and years of life matters, a lot, not because this period of development provides an indelible blueprint for adult well-being, but because it sets either a sturdy or fragile stage for what follows.” </a:t>
            </a:r>
          </a:p>
          <a:p>
            <a:pPr marL="0" lvl="0" indent="0" algn="ctr">
              <a:buNone/>
            </a:pPr>
            <a:r>
              <a:rPr lang="en-US" sz="1200" dirty="0"/>
              <a:t> </a:t>
            </a:r>
            <a:r>
              <a:rPr lang="en-US" sz="1200" dirty="0" smtClean="0"/>
              <a:t>     (</a:t>
            </a:r>
            <a:r>
              <a:rPr lang="en-US" sz="1200" dirty="0"/>
              <a:t>J.S. </a:t>
            </a:r>
            <a:r>
              <a:rPr lang="en-US" sz="1200" dirty="0" err="1"/>
              <a:t>Shonkoff</a:t>
            </a:r>
            <a:r>
              <a:rPr lang="en-US" sz="1200" dirty="0"/>
              <a:t> &amp; D. Phillips, Eds., </a:t>
            </a:r>
            <a:r>
              <a:rPr lang="en-US" sz="1200" i="1" dirty="0"/>
              <a:t>From Neurons to Neighborhoods: The Science of Early </a:t>
            </a:r>
            <a:r>
              <a:rPr lang="en-US" sz="1200" i="1" dirty="0" smtClean="0"/>
              <a:t>      Childhood   Development</a:t>
            </a:r>
            <a:r>
              <a:rPr lang="en-US" sz="1200" dirty="0" smtClean="0"/>
              <a:t> </a:t>
            </a:r>
            <a:r>
              <a:rPr lang="en-US" sz="1200" dirty="0"/>
              <a:t>,2000, Washington D.C.; National Research Council &amp; The Institute of Medicine, National Academy Press</a:t>
            </a:r>
            <a:r>
              <a:rPr lang="en-US" sz="1200" dirty="0" smtClean="0"/>
              <a:t>.)</a:t>
            </a:r>
          </a:p>
          <a:p>
            <a:pPr marL="0" lvl="0" indent="0" algn="ctr">
              <a:buNone/>
            </a:pPr>
            <a:endParaRPr lang="en-US" sz="1500" dirty="0"/>
          </a:p>
          <a:p>
            <a:pPr marL="0" lvl="0" indent="0" algn="ctr">
              <a:buNone/>
            </a:pPr>
            <a:r>
              <a:rPr lang="en-US" sz="2400" dirty="0"/>
              <a:t>“The performance advantage among students whose parents read to them in early school years is evident regardless of the family’s socio-economic background.”</a:t>
            </a:r>
          </a:p>
          <a:p>
            <a:pPr marL="0" lvl="0" indent="0" algn="ctr">
              <a:buNone/>
            </a:pPr>
            <a:r>
              <a:rPr lang="en-US" sz="1050" dirty="0"/>
              <a:t>	</a:t>
            </a:r>
            <a:r>
              <a:rPr lang="en-US" sz="1200" dirty="0"/>
              <a:t>(</a:t>
            </a:r>
            <a:r>
              <a:rPr lang="en-US" sz="1200" dirty="0" err="1"/>
              <a:t>Programme</a:t>
            </a:r>
            <a:r>
              <a:rPr lang="en-US" sz="1200" dirty="0"/>
              <a:t> for International Student Assessment In Focus, </a:t>
            </a:r>
            <a:r>
              <a:rPr lang="en-US" sz="1200" i="1" dirty="0"/>
              <a:t>What can parents do to help their </a:t>
            </a:r>
            <a:r>
              <a:rPr lang="en-US" sz="1200" i="1" dirty="0" smtClean="0"/>
              <a:t>children </a:t>
            </a:r>
            <a:r>
              <a:rPr lang="en-US" sz="1200" i="1" dirty="0"/>
              <a:t>succeed in school?, </a:t>
            </a:r>
            <a:r>
              <a:rPr lang="en-US" sz="1200" dirty="0"/>
              <a:t>2011)</a:t>
            </a:r>
          </a:p>
          <a:p>
            <a:pPr marL="0" lvl="0" indent="0">
              <a:buNone/>
            </a:pPr>
            <a:endParaRPr lang="en-US" sz="1500" dirty="0"/>
          </a:p>
          <a:p>
            <a:pPr marL="0" indent="0" algn="ctr">
              <a:buNone/>
            </a:pPr>
            <a:endParaRPr lang="en-US" sz="1800" dirty="0" smtClean="0"/>
          </a:p>
          <a:p>
            <a:pPr marL="0" indent="0" algn="ctr">
              <a:buNone/>
            </a:pPr>
            <a:r>
              <a:rPr lang="en-US" sz="1800" dirty="0" smtClean="0"/>
              <a:t>To </a:t>
            </a:r>
            <a:r>
              <a:rPr lang="en-US" sz="1800" dirty="0"/>
              <a:t>learn more about Reach Out and Read, please visit: </a:t>
            </a:r>
            <a:r>
              <a:rPr lang="en-US" sz="1800" b="1" dirty="0" smtClean="0">
                <a:solidFill>
                  <a:schemeClr val="accent1"/>
                </a:solidFill>
                <a:hlinkClick r:id="rId2"/>
              </a:rPr>
              <a:t>www.reachoutanderad.org</a:t>
            </a:r>
            <a:r>
              <a:rPr lang="en-US" sz="1800" b="1" dirty="0" smtClean="0">
                <a:solidFill>
                  <a:schemeClr val="accent1"/>
                </a:solidFill>
              </a:rPr>
              <a:t> </a:t>
            </a:r>
            <a:r>
              <a:rPr lang="en-US" sz="1800" dirty="0"/>
              <a:t>o</a:t>
            </a:r>
            <a:r>
              <a:rPr lang="en-US" sz="1800" dirty="0" smtClean="0"/>
              <a:t>r </a:t>
            </a:r>
            <a:r>
              <a:rPr lang="en-US" sz="1800" dirty="0"/>
              <a:t>contact me, Earl Martin Phalen, at: </a:t>
            </a:r>
            <a:r>
              <a:rPr lang="en-US" sz="1800" b="1" dirty="0">
                <a:solidFill>
                  <a:schemeClr val="accent1"/>
                </a:solidFill>
                <a:hlinkClick r:id="rId3"/>
              </a:rPr>
              <a:t>earl.phalen@reachoutandread.org</a:t>
            </a:r>
            <a:endParaRPr lang="en-US" sz="1800" b="1" dirty="0">
              <a:solidFill>
                <a:schemeClr val="accent1"/>
              </a:solidFill>
            </a:endParaRPr>
          </a:p>
          <a:p>
            <a:pPr marL="0" lvl="0" indent="0">
              <a:buNone/>
            </a:pPr>
            <a:endParaRPr lang="en-US" sz="1500" dirty="0"/>
          </a:p>
        </p:txBody>
      </p:sp>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19</a:t>
            </a:fld>
            <a:endParaRPr lang="en-US">
              <a:solidFill>
                <a:prstClr val="black">
                  <a:tint val="75000"/>
                </a:prstClr>
              </a:solidFill>
            </a:endParaRPr>
          </a:p>
        </p:txBody>
      </p:sp>
      <p:sp>
        <p:nvSpPr>
          <p:cNvPr id="6" name="Rectangle 5"/>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577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solidFill>
                  <a:schemeClr val="accent1"/>
                </a:solidFill>
              </a:rPr>
              <a:t>The </a:t>
            </a:r>
            <a:r>
              <a:rPr lang="en-US" b="1" dirty="0" smtClean="0">
                <a:solidFill>
                  <a:schemeClr val="accent1"/>
                </a:solidFill>
              </a:rPr>
              <a:t>Need</a:t>
            </a:r>
            <a:endParaRPr lang="en-US" b="1" dirty="0">
              <a:solidFill>
                <a:schemeClr val="accent1"/>
              </a:solidFill>
            </a:endParaRPr>
          </a:p>
        </p:txBody>
      </p:sp>
      <p:sp>
        <p:nvSpPr>
          <p:cNvPr id="3" name="Content Placeholder 2"/>
          <p:cNvSpPr>
            <a:spLocks noGrp="1"/>
          </p:cNvSpPr>
          <p:nvPr>
            <p:ph idx="1"/>
          </p:nvPr>
        </p:nvSpPr>
        <p:spPr>
          <a:xfrm>
            <a:off x="457200" y="1600201"/>
            <a:ext cx="8229600" cy="4419600"/>
          </a:xfrm>
        </p:spPr>
        <p:txBody>
          <a:bodyPr>
            <a:normAutofit/>
          </a:bodyPr>
          <a:lstStyle/>
          <a:p>
            <a:pPr lvl="0"/>
            <a:r>
              <a:rPr lang="en-US" sz="2400" dirty="0" smtClean="0">
                <a:solidFill>
                  <a:schemeClr val="accent1"/>
                </a:solidFill>
              </a:rPr>
              <a:t>“</a:t>
            </a:r>
            <a:r>
              <a:rPr lang="en-US" sz="2400" dirty="0">
                <a:solidFill>
                  <a:schemeClr val="accent1"/>
                </a:solidFill>
              </a:rPr>
              <a:t>A parent’s contribution to their child’s early development is as strong an influence as early education</a:t>
            </a:r>
            <a:r>
              <a:rPr lang="en-US" sz="2400" dirty="0" smtClean="0">
                <a:solidFill>
                  <a:schemeClr val="accent1"/>
                </a:solidFill>
              </a:rPr>
              <a:t>.”* </a:t>
            </a:r>
            <a:endParaRPr lang="en-US" sz="2400" dirty="0">
              <a:solidFill>
                <a:schemeClr val="accent1"/>
              </a:solidFill>
            </a:endParaRPr>
          </a:p>
          <a:p>
            <a:pPr lvl="0"/>
            <a:r>
              <a:rPr lang="en-US" sz="2400" dirty="0" smtClean="0"/>
              <a:t>“</a:t>
            </a:r>
            <a:r>
              <a:rPr lang="en-US" sz="2400" dirty="0"/>
              <a:t>Children who are poor readers at the end of first grade almost never acquire average-level reading skills by the end of elementary school</a:t>
            </a:r>
            <a:r>
              <a:rPr lang="en-US" sz="2400" dirty="0" smtClean="0"/>
              <a:t>.”** </a:t>
            </a:r>
          </a:p>
          <a:p>
            <a:r>
              <a:rPr lang="en-US" sz="2400" dirty="0" smtClean="0"/>
              <a:t>34</a:t>
            </a:r>
            <a:r>
              <a:rPr lang="en-US" sz="2400" dirty="0"/>
              <a:t>% of all </a:t>
            </a:r>
            <a:r>
              <a:rPr lang="en-US" sz="2400" dirty="0" smtClean="0"/>
              <a:t>U.S. 4</a:t>
            </a:r>
            <a:r>
              <a:rPr lang="en-US" sz="2400" baseline="30000" dirty="0" smtClean="0"/>
              <a:t>th</a:t>
            </a:r>
            <a:r>
              <a:rPr lang="en-US" sz="2400" dirty="0" smtClean="0"/>
              <a:t> graders </a:t>
            </a:r>
            <a:r>
              <a:rPr lang="en-US" sz="2400" dirty="0"/>
              <a:t>can read </a:t>
            </a:r>
            <a:r>
              <a:rPr lang="en-US" sz="2400" dirty="0" smtClean="0"/>
              <a:t>proficiently;</a:t>
            </a:r>
            <a:r>
              <a:rPr lang="en-US" sz="2400" dirty="0"/>
              <a:t> 17% of all </a:t>
            </a:r>
            <a:r>
              <a:rPr lang="en-US" sz="2400" dirty="0" smtClean="0"/>
              <a:t>4</a:t>
            </a:r>
            <a:r>
              <a:rPr lang="en-US" sz="2400" baseline="30000" dirty="0" smtClean="0"/>
              <a:t>th</a:t>
            </a:r>
            <a:r>
              <a:rPr lang="en-US" sz="2400" dirty="0"/>
              <a:t> </a:t>
            </a:r>
            <a:r>
              <a:rPr lang="en-US" sz="2400" dirty="0" smtClean="0"/>
              <a:t>graders </a:t>
            </a:r>
            <a:r>
              <a:rPr lang="en-US" sz="2400" dirty="0"/>
              <a:t>who qualify for free lunch can read proficiently. </a:t>
            </a:r>
            <a:r>
              <a:rPr lang="en-US" sz="2400" dirty="0" smtClean="0"/>
              <a:t>***</a:t>
            </a:r>
            <a:endParaRPr lang="en-US" sz="2400" dirty="0"/>
          </a:p>
          <a:p>
            <a:r>
              <a:rPr lang="en-US" sz="2400" dirty="0" smtClean="0"/>
              <a:t>“Millions </a:t>
            </a:r>
            <a:r>
              <a:rPr lang="en-US" sz="2400" dirty="0"/>
              <a:t>of American children </a:t>
            </a:r>
            <a:r>
              <a:rPr lang="en-US" sz="2400" dirty="0" smtClean="0"/>
              <a:t>are growing </a:t>
            </a:r>
            <a:r>
              <a:rPr lang="en-US" sz="2400" dirty="0"/>
              <a:t>up with risk factors that </a:t>
            </a:r>
            <a:r>
              <a:rPr lang="en-US" sz="2400" dirty="0" smtClean="0"/>
              <a:t>predict that </a:t>
            </a:r>
            <a:r>
              <a:rPr lang="en-US" sz="2400" dirty="0"/>
              <a:t>they will not succeed in the </a:t>
            </a:r>
            <a:r>
              <a:rPr lang="en-US" sz="2400" dirty="0" smtClean="0"/>
              <a:t>world they </a:t>
            </a:r>
            <a:r>
              <a:rPr lang="en-US" sz="2400" dirty="0"/>
              <a:t>will inherit</a:t>
            </a:r>
            <a:r>
              <a:rPr lang="en-US" sz="2400" dirty="0" smtClean="0"/>
              <a:t>.”****</a:t>
            </a:r>
          </a:p>
        </p:txBody>
      </p:sp>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2</a:t>
            </a:fld>
            <a:endParaRPr lang="en-US">
              <a:solidFill>
                <a:prstClr val="black">
                  <a:tint val="75000"/>
                </a:prstClr>
              </a:solidFill>
            </a:endParaRPr>
          </a:p>
        </p:txBody>
      </p:sp>
      <p:sp>
        <p:nvSpPr>
          <p:cNvPr id="7" name="Rectangle 6"/>
          <p:cNvSpPr/>
          <p:nvPr/>
        </p:nvSpPr>
        <p:spPr>
          <a:xfrm>
            <a:off x="152400" y="5867400"/>
            <a:ext cx="8763000" cy="8382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r>
              <a:rPr lang="en-US" sz="1200" dirty="0" smtClean="0">
                <a:solidFill>
                  <a:schemeClr val="tx1"/>
                </a:solidFill>
              </a:rPr>
              <a:t>*Morrison</a:t>
            </a:r>
            <a:r>
              <a:rPr lang="en-US" sz="1200" dirty="0">
                <a:solidFill>
                  <a:schemeClr val="tx1"/>
                </a:solidFill>
              </a:rPr>
              <a:t>, F.J., Bachman H.J. &amp; Connor C.M., 2005,</a:t>
            </a:r>
            <a:r>
              <a:rPr lang="en-US" sz="1200" i="1" dirty="0">
                <a:solidFill>
                  <a:schemeClr val="tx1"/>
                </a:solidFill>
              </a:rPr>
              <a:t>Improving Literacy in America, </a:t>
            </a:r>
            <a:r>
              <a:rPr lang="en-US" sz="1200" dirty="0">
                <a:solidFill>
                  <a:schemeClr val="tx1"/>
                </a:solidFill>
              </a:rPr>
              <a:t>Guidelines from the Research, Yale University </a:t>
            </a:r>
            <a:r>
              <a:rPr lang="en-US" sz="1200" dirty="0" smtClean="0">
                <a:solidFill>
                  <a:schemeClr val="tx1"/>
                </a:solidFill>
              </a:rPr>
              <a:t>Press</a:t>
            </a:r>
          </a:p>
          <a:p>
            <a:pPr marL="228600" lvl="1"/>
            <a:r>
              <a:rPr lang="en-US" sz="1200" dirty="0" smtClean="0">
                <a:solidFill>
                  <a:schemeClr val="tx1"/>
                </a:solidFill>
              </a:rPr>
              <a:t>**</a:t>
            </a:r>
            <a:r>
              <a:rPr lang="en-US" sz="1200" dirty="0" err="1" smtClean="0">
                <a:solidFill>
                  <a:schemeClr val="tx1"/>
                </a:solidFill>
              </a:rPr>
              <a:t>Torgeson</a:t>
            </a:r>
            <a:r>
              <a:rPr lang="en-US" sz="1200" dirty="0">
                <a:solidFill>
                  <a:schemeClr val="tx1"/>
                </a:solidFill>
              </a:rPr>
              <a:t>, J. </a:t>
            </a:r>
            <a:r>
              <a:rPr lang="en-US" sz="1200" i="1" dirty="0">
                <a:solidFill>
                  <a:schemeClr val="tx1"/>
                </a:solidFill>
              </a:rPr>
              <a:t>Avoiding the Devastating Downward Spiral</a:t>
            </a:r>
            <a:r>
              <a:rPr lang="en-US" sz="1200" dirty="0">
                <a:solidFill>
                  <a:schemeClr val="tx1"/>
                </a:solidFill>
              </a:rPr>
              <a:t>, American Educator, </a:t>
            </a:r>
            <a:r>
              <a:rPr lang="en-US" sz="1200" dirty="0" smtClean="0">
                <a:solidFill>
                  <a:schemeClr val="tx1"/>
                </a:solidFill>
              </a:rPr>
              <a:t>2004</a:t>
            </a:r>
          </a:p>
          <a:p>
            <a:pPr marL="228600" lvl="1"/>
            <a:r>
              <a:rPr lang="en-US" sz="1200" dirty="0" smtClean="0">
                <a:solidFill>
                  <a:schemeClr val="tx1"/>
                </a:solidFill>
              </a:rPr>
              <a:t>***NAEP </a:t>
            </a:r>
            <a:r>
              <a:rPr lang="en-US" sz="1200" dirty="0">
                <a:solidFill>
                  <a:schemeClr val="tx1"/>
                </a:solidFill>
              </a:rPr>
              <a:t>4</a:t>
            </a:r>
            <a:r>
              <a:rPr lang="en-US" sz="1200" baseline="30000" dirty="0">
                <a:solidFill>
                  <a:schemeClr val="tx1"/>
                </a:solidFill>
              </a:rPr>
              <a:t>th</a:t>
            </a:r>
            <a:r>
              <a:rPr lang="en-US" sz="1200" dirty="0">
                <a:solidFill>
                  <a:schemeClr val="tx1"/>
                </a:solidFill>
              </a:rPr>
              <a:t> grade reading </a:t>
            </a:r>
            <a:r>
              <a:rPr lang="en-US" sz="1200" dirty="0" smtClean="0">
                <a:solidFill>
                  <a:schemeClr val="tx1"/>
                </a:solidFill>
              </a:rPr>
              <a:t>results, 2011</a:t>
            </a:r>
          </a:p>
          <a:p>
            <a:pPr marL="228600" lvl="1"/>
            <a:r>
              <a:rPr lang="en-US" sz="1200" dirty="0" smtClean="0">
                <a:solidFill>
                  <a:schemeClr val="tx1"/>
                </a:solidFill>
              </a:rPr>
              <a:t>***Annie </a:t>
            </a:r>
            <a:r>
              <a:rPr lang="en-US" sz="1200" dirty="0">
                <a:solidFill>
                  <a:schemeClr val="tx1"/>
                </a:solidFill>
              </a:rPr>
              <a:t>E. Casey 2012 Kids Count Data </a:t>
            </a:r>
            <a:r>
              <a:rPr lang="en-US" sz="1200" dirty="0" smtClean="0">
                <a:solidFill>
                  <a:schemeClr val="tx1"/>
                </a:solidFill>
              </a:rPr>
              <a:t>Book</a:t>
            </a:r>
            <a:endParaRPr lang="en-US" sz="1600" dirty="0">
              <a:solidFill>
                <a:schemeClr val="tx1"/>
              </a:solidFill>
            </a:endParaRPr>
          </a:p>
        </p:txBody>
      </p:sp>
    </p:spTree>
    <p:extLst>
      <p:ext uri="{BB962C8B-B14F-4D97-AF65-F5344CB8AC3E}">
        <p14:creationId xmlns:p14="http://schemas.microsoft.com/office/powerpoint/2010/main" val="369338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3</a:t>
            </a:fld>
            <a:endParaRPr lang="en-US">
              <a:solidFill>
                <a:prstClr val="black">
                  <a:tint val="75000"/>
                </a:prstClr>
              </a:solidFill>
            </a:endParaRPr>
          </a:p>
        </p:txBody>
      </p:sp>
      <p:sp>
        <p:nvSpPr>
          <p:cNvPr id="6" name="Title 1"/>
          <p:cNvSpPr txBox="1">
            <a:spLocks/>
          </p:cNvSpPr>
          <p:nvPr/>
        </p:nvSpPr>
        <p:spPr>
          <a:xfrm>
            <a:off x="457200" y="2525764"/>
            <a:ext cx="8229600" cy="4571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1200" b="1" dirty="0" smtClean="0">
              <a:solidFill>
                <a:schemeClr val="accent1"/>
              </a:solidFill>
            </a:endParaRPr>
          </a:p>
          <a:p>
            <a:endParaRPr lang="en-US" sz="11200" b="1" dirty="0" smtClean="0">
              <a:solidFill>
                <a:schemeClr val="accent1"/>
              </a:solidFill>
            </a:endParaRPr>
          </a:p>
          <a:p>
            <a:endParaRPr lang="en-US" sz="9600" b="1" dirty="0" smtClean="0">
              <a:solidFill>
                <a:schemeClr val="accent1"/>
              </a:solidFill>
            </a:endParaRPr>
          </a:p>
          <a:p>
            <a:endParaRPr lang="en-US" sz="9600" b="1" dirty="0" smtClean="0">
              <a:solidFill>
                <a:schemeClr val="accent1"/>
              </a:solidFill>
            </a:endParaRPr>
          </a:p>
          <a:p>
            <a:endParaRPr lang="en-US" b="1" dirty="0">
              <a:solidFill>
                <a:schemeClr val="accent1"/>
              </a:solidFill>
            </a:endParaRPr>
          </a:p>
        </p:txBody>
      </p:sp>
      <p:sp>
        <p:nvSpPr>
          <p:cNvPr id="3" name="Rectangle 2"/>
          <p:cNvSpPr/>
          <p:nvPr/>
        </p:nvSpPr>
        <p:spPr>
          <a:xfrm>
            <a:off x="768096" y="1371600"/>
            <a:ext cx="7620000" cy="2308324"/>
          </a:xfrm>
          <a:prstGeom prst="rect">
            <a:avLst/>
          </a:prstGeom>
        </p:spPr>
        <p:txBody>
          <a:bodyPr wrap="square">
            <a:spAutoFit/>
          </a:bodyPr>
          <a:lstStyle/>
          <a:p>
            <a:endParaRPr lang="en-US" sz="3600" dirty="0"/>
          </a:p>
          <a:p>
            <a:endParaRPr lang="en-US" sz="3600" dirty="0" smtClean="0"/>
          </a:p>
          <a:p>
            <a:endParaRPr lang="en-US" sz="3600" dirty="0"/>
          </a:p>
          <a:p>
            <a:endParaRPr lang="en-US" sz="3600" dirty="0"/>
          </a:p>
        </p:txBody>
      </p:sp>
      <p:sp>
        <p:nvSpPr>
          <p:cNvPr id="5" name="Content Placeholder 2"/>
          <p:cNvSpPr>
            <a:spLocks noGrp="1"/>
          </p:cNvSpPr>
          <p:nvPr>
            <p:ph idx="1"/>
          </p:nvPr>
        </p:nvSpPr>
        <p:spPr>
          <a:xfrm>
            <a:off x="457200" y="762000"/>
            <a:ext cx="8229600" cy="5364163"/>
          </a:xfrm>
        </p:spPr>
        <p:txBody>
          <a:bodyPr>
            <a:normAutofit/>
          </a:bodyPr>
          <a:lstStyle/>
          <a:p>
            <a:pPr marL="0" indent="0" algn="ctr">
              <a:buNone/>
            </a:pPr>
            <a:r>
              <a:rPr lang="en-US" sz="4300" b="1" dirty="0" smtClean="0">
                <a:solidFill>
                  <a:schemeClr val="accent1"/>
                </a:solidFill>
              </a:rPr>
              <a:t>Effectively Engaging Parents of</a:t>
            </a:r>
          </a:p>
          <a:p>
            <a:pPr marL="0" indent="0" algn="ctr">
              <a:buNone/>
            </a:pPr>
            <a:r>
              <a:rPr lang="en-US" sz="4300" b="1" dirty="0" smtClean="0">
                <a:solidFill>
                  <a:schemeClr val="accent1"/>
                </a:solidFill>
              </a:rPr>
              <a:t>Infants and Toddlers</a:t>
            </a:r>
            <a:endParaRPr lang="en-US" sz="4300" dirty="0" smtClean="0"/>
          </a:p>
          <a:p>
            <a:pPr marL="0" indent="0" algn="ctr">
              <a:buNone/>
            </a:pPr>
            <a:r>
              <a:rPr lang="en-US" dirty="0" smtClean="0"/>
              <a:t>Strategies from</a:t>
            </a:r>
          </a:p>
          <a:p>
            <a:pPr marL="0" indent="0" algn="ctr">
              <a:buNone/>
            </a:pPr>
            <a:r>
              <a:rPr lang="en-US" dirty="0" smtClean="0"/>
              <a:t>Reach Out and Read</a:t>
            </a:r>
          </a:p>
          <a:p>
            <a:pPr marL="0" indent="0" algn="ctr">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3886200"/>
            <a:ext cx="1905000" cy="116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428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19100" y="228600"/>
            <a:ext cx="8229600" cy="1317625"/>
          </a:xfrm>
        </p:spPr>
        <p:txBody>
          <a:bodyPr>
            <a:normAutofit fontScale="90000"/>
          </a:bodyPr>
          <a:lstStyle/>
          <a:p>
            <a:pPr eaLnBrk="1" hangingPunct="1"/>
            <a:r>
              <a:rPr lang="en-US" b="1" dirty="0" smtClean="0">
                <a:solidFill>
                  <a:schemeClr val="accent1"/>
                </a:solidFill>
                <a:latin typeface="Arial" charset="0"/>
              </a:rPr>
              <a:t>School Success Largely Determined by Age </a:t>
            </a:r>
            <a:r>
              <a:rPr lang="en-US" b="1" dirty="0">
                <a:solidFill>
                  <a:schemeClr val="accent1"/>
                </a:solidFill>
                <a:latin typeface="Arial" charset="0"/>
              </a:rPr>
              <a:t>3</a:t>
            </a:r>
            <a:endParaRPr lang="en-US" b="1" dirty="0" smtClean="0">
              <a:solidFill>
                <a:schemeClr val="accent1"/>
              </a:solidFill>
              <a:latin typeface="Arial" charset="0"/>
            </a:endParaRPr>
          </a:p>
        </p:txBody>
      </p:sp>
      <p:sp>
        <p:nvSpPr>
          <p:cNvPr id="5123" name="Text Box 4"/>
          <p:cNvSpPr txBox="1">
            <a:spLocks noChangeArrowheads="1"/>
          </p:cNvSpPr>
          <p:nvPr/>
        </p:nvSpPr>
        <p:spPr bwMode="auto">
          <a:xfrm>
            <a:off x="444500" y="1981200"/>
            <a:ext cx="32956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dirty="0">
                <a:ea typeface="Century Gothic" pitchFamily="34" charset="0"/>
                <a:cs typeface="Century Gothic" pitchFamily="34" charset="0"/>
              </a:rPr>
              <a:t>Basic language and communication skills are formed during a child’s first three years</a:t>
            </a:r>
          </a:p>
          <a:p>
            <a:pPr>
              <a:buFont typeface="Arial" charset="0"/>
              <a:buChar char="•"/>
            </a:pPr>
            <a:r>
              <a:rPr lang="en-US" dirty="0">
                <a:solidFill>
                  <a:schemeClr val="accent1"/>
                </a:solidFill>
                <a:ea typeface="Century Gothic" pitchFamily="34" charset="0"/>
                <a:cs typeface="Century Gothic" pitchFamily="34" charset="0"/>
              </a:rPr>
              <a:t>Language experience before age 3 is an excellent predictor of reading ability in third grade</a:t>
            </a:r>
          </a:p>
          <a:p>
            <a:pPr>
              <a:buFont typeface="Arial" charset="0"/>
              <a:buChar char="•"/>
            </a:pPr>
            <a:r>
              <a:rPr lang="en-US" dirty="0">
                <a:ea typeface="Century Gothic" pitchFamily="34" charset="0"/>
                <a:cs typeface="Century Gothic" pitchFamily="34" charset="0"/>
              </a:rPr>
              <a:t>After 3 years of age, it is increasingly difficult to make up for differences in earlier experiences</a:t>
            </a:r>
          </a:p>
        </p:txBody>
      </p:sp>
      <p:graphicFrame>
        <p:nvGraphicFramePr>
          <p:cNvPr id="5124" name="Object 1"/>
          <p:cNvGraphicFramePr>
            <a:graphicFrameLocks noChangeAspect="1"/>
          </p:cNvGraphicFramePr>
          <p:nvPr>
            <p:extLst>
              <p:ext uri="{D42A27DB-BD31-4B8C-83A1-F6EECF244321}">
                <p14:modId xmlns:p14="http://schemas.microsoft.com/office/powerpoint/2010/main" val="2043109797"/>
              </p:ext>
            </p:extLst>
          </p:nvPr>
        </p:nvGraphicFramePr>
        <p:xfrm>
          <a:off x="4267200" y="2133600"/>
          <a:ext cx="4572000" cy="3081338"/>
        </p:xfrm>
        <a:graphic>
          <a:graphicData uri="http://schemas.openxmlformats.org/presentationml/2006/ole">
            <mc:AlternateContent xmlns:mc="http://schemas.openxmlformats.org/markup-compatibility/2006">
              <mc:Choice xmlns:v="urn:schemas-microsoft-com:vml" Requires="v">
                <p:oleObj spid="_x0000_s2067" name="Acrobat Document" r:id="rId4" imgW="10063800" imgH="7763400" progId="AcroExch.Document.7">
                  <p:embed/>
                </p:oleObj>
              </mc:Choice>
              <mc:Fallback>
                <p:oleObj name="Acrobat Document" r:id="rId4" imgW="10063800" imgH="77634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5152" t="25491" r="15152" b="13725"/>
                      <a:stretch>
                        <a:fillRect/>
                      </a:stretch>
                    </p:blipFill>
                    <p:spPr bwMode="auto">
                      <a:xfrm>
                        <a:off x="4267200" y="2133600"/>
                        <a:ext cx="4572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7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2"/>
            <p:extLst>
              <p:ext uri="{D42A27DB-BD31-4B8C-83A1-F6EECF244321}">
                <p14:modId xmlns:p14="http://schemas.microsoft.com/office/powerpoint/2010/main" val="3248484074"/>
              </p:ext>
            </p:extLst>
          </p:nvPr>
        </p:nvGraphicFramePr>
        <p:xfrm>
          <a:off x="304800" y="1524000"/>
          <a:ext cx="8534400" cy="3581676"/>
        </p:xfrm>
        <a:graphic>
          <a:graphicData uri="http://schemas.openxmlformats.org/drawingml/2006/table">
            <a:tbl>
              <a:tblPr firstRow="1" bandRow="1">
                <a:tableStyleId>{5C22544A-7EE6-4342-B048-85BDC9FD1C3A}</a:tableStyleId>
              </a:tblPr>
              <a:tblGrid>
                <a:gridCol w="2971800"/>
                <a:gridCol w="2717800"/>
                <a:gridCol w="2844800"/>
              </a:tblGrid>
              <a:tr h="533441">
                <a:tc>
                  <a:txBody>
                    <a:bodyPr/>
                    <a:lstStyle/>
                    <a:p>
                      <a:endParaRPr lang="en-US" sz="1800" dirty="0"/>
                    </a:p>
                  </a:txBody>
                  <a:tcPr marT="45724" marB="45724"/>
                </a:tc>
                <a:tc>
                  <a:txBody>
                    <a:bodyPr/>
                    <a:lstStyle/>
                    <a:p>
                      <a:r>
                        <a:rPr lang="en-US" sz="1800" dirty="0" smtClean="0"/>
                        <a:t>More</a:t>
                      </a:r>
                      <a:r>
                        <a:rPr lang="en-US" sz="1800" baseline="0" dirty="0" smtClean="0"/>
                        <a:t> Engaged Parents</a:t>
                      </a:r>
                      <a:endParaRPr lang="en-US" sz="1800" dirty="0"/>
                    </a:p>
                  </a:txBody>
                  <a:tcPr marT="45724" marB="45724"/>
                </a:tc>
                <a:tc>
                  <a:txBody>
                    <a:bodyPr/>
                    <a:lstStyle/>
                    <a:p>
                      <a:r>
                        <a:rPr lang="en-US" sz="1800" dirty="0" smtClean="0"/>
                        <a:t>Less Engaged Parents</a:t>
                      </a:r>
                      <a:endParaRPr lang="en-US" sz="1800" dirty="0"/>
                    </a:p>
                  </a:txBody>
                  <a:tcPr marT="45724" marB="45724"/>
                </a:tc>
              </a:tr>
              <a:tr h="609647">
                <a:tc>
                  <a:txBody>
                    <a:bodyPr/>
                    <a:lstStyle/>
                    <a:p>
                      <a:r>
                        <a:rPr lang="en-US" sz="1800" b="1" dirty="0" smtClean="0"/>
                        <a:t>Words heard per hour</a:t>
                      </a:r>
                      <a:endParaRPr lang="en-US" sz="1800" b="1" dirty="0"/>
                    </a:p>
                  </a:txBody>
                  <a:tcPr marT="45724" marB="45724"/>
                </a:tc>
                <a:tc>
                  <a:txBody>
                    <a:bodyPr/>
                    <a:lstStyle/>
                    <a:p>
                      <a:r>
                        <a:rPr lang="en-US" sz="1800" b="1" dirty="0" smtClean="0"/>
                        <a:t>2,168</a:t>
                      </a:r>
                      <a:endParaRPr lang="en-US" sz="1800" b="1" dirty="0"/>
                    </a:p>
                  </a:txBody>
                  <a:tcPr marT="45724" marB="45724"/>
                </a:tc>
                <a:tc>
                  <a:txBody>
                    <a:bodyPr/>
                    <a:lstStyle/>
                    <a:p>
                      <a:r>
                        <a:rPr lang="en-US" sz="1800" b="1" dirty="0" smtClean="0"/>
                        <a:t>616</a:t>
                      </a:r>
                      <a:endParaRPr lang="en-US" sz="1800" b="1" dirty="0"/>
                    </a:p>
                  </a:txBody>
                  <a:tcPr marT="45724" marB="45724"/>
                </a:tc>
              </a:tr>
              <a:tr h="609647">
                <a:tc>
                  <a:txBody>
                    <a:bodyPr/>
                    <a:lstStyle/>
                    <a:p>
                      <a:r>
                        <a:rPr lang="en-US" sz="1800" b="1" dirty="0" smtClean="0"/>
                        <a:t>Words known</a:t>
                      </a:r>
                      <a:r>
                        <a:rPr lang="en-US" sz="1800" b="1" baseline="0" dirty="0" smtClean="0"/>
                        <a:t> </a:t>
                      </a:r>
                      <a:r>
                        <a:rPr lang="en-US" sz="1800" b="1" dirty="0" smtClean="0"/>
                        <a:t>by age</a:t>
                      </a:r>
                      <a:r>
                        <a:rPr lang="en-US" sz="1800" b="1" baseline="0" dirty="0" smtClean="0"/>
                        <a:t> 3</a:t>
                      </a:r>
                      <a:endParaRPr lang="en-US" sz="1800" b="1" dirty="0"/>
                    </a:p>
                  </a:txBody>
                  <a:tcPr marT="45724" marB="45724"/>
                </a:tc>
                <a:tc>
                  <a:txBody>
                    <a:bodyPr/>
                    <a:lstStyle/>
                    <a:p>
                      <a:r>
                        <a:rPr lang="en-US" sz="1800" b="1" dirty="0" smtClean="0"/>
                        <a:t>1,116</a:t>
                      </a:r>
                      <a:endParaRPr lang="en-US" sz="1800" b="1" dirty="0"/>
                    </a:p>
                  </a:txBody>
                  <a:tcPr marT="45724" marB="45724"/>
                </a:tc>
                <a:tc>
                  <a:txBody>
                    <a:bodyPr/>
                    <a:lstStyle/>
                    <a:p>
                      <a:r>
                        <a:rPr lang="en-US" sz="1800" b="1" dirty="0" smtClean="0"/>
                        <a:t>525</a:t>
                      </a:r>
                      <a:endParaRPr lang="en-US" sz="1800" b="1" dirty="0"/>
                    </a:p>
                  </a:txBody>
                  <a:tcPr marT="45724" marB="45724"/>
                </a:tc>
              </a:tr>
              <a:tr h="609647">
                <a:tc>
                  <a:txBody>
                    <a:bodyPr/>
                    <a:lstStyle/>
                    <a:p>
                      <a:r>
                        <a:rPr lang="en-US" sz="1800" b="1" dirty="0" smtClean="0"/>
                        <a:t>Words heard</a:t>
                      </a:r>
                      <a:r>
                        <a:rPr lang="en-US" sz="1800" b="1" baseline="0" dirty="0" smtClean="0"/>
                        <a:t> by age 4</a:t>
                      </a:r>
                      <a:endParaRPr lang="en-US" sz="1800" b="1" dirty="0"/>
                    </a:p>
                  </a:txBody>
                  <a:tcPr marT="45724" marB="45724"/>
                </a:tc>
                <a:tc>
                  <a:txBody>
                    <a:bodyPr/>
                    <a:lstStyle/>
                    <a:p>
                      <a:r>
                        <a:rPr lang="en-US" sz="1800" b="1" dirty="0" smtClean="0"/>
                        <a:t>45 million</a:t>
                      </a:r>
                      <a:endParaRPr lang="en-US" sz="1800" b="1" dirty="0"/>
                    </a:p>
                  </a:txBody>
                  <a:tcPr marT="45724" marB="45724"/>
                </a:tc>
                <a:tc>
                  <a:txBody>
                    <a:bodyPr/>
                    <a:lstStyle/>
                    <a:p>
                      <a:r>
                        <a:rPr lang="en-US" sz="1800" b="1" dirty="0" smtClean="0"/>
                        <a:t>13 million</a:t>
                      </a:r>
                      <a:endParaRPr lang="en-US" sz="1800" b="1" dirty="0"/>
                    </a:p>
                  </a:txBody>
                  <a:tcPr marT="45724" marB="45724"/>
                </a:tc>
              </a:tr>
              <a:tr h="609647">
                <a:tc>
                  <a:txBody>
                    <a:bodyPr/>
                    <a:lstStyle/>
                    <a:p>
                      <a:r>
                        <a:rPr lang="en-US" sz="1800" b="1" dirty="0" smtClean="0"/>
                        <a:t>Letters</a:t>
                      </a:r>
                      <a:r>
                        <a:rPr lang="en-US" sz="1800" b="1" baseline="0" dirty="0" smtClean="0"/>
                        <a:t> of alphabet by 5</a:t>
                      </a:r>
                      <a:endParaRPr lang="en-US" sz="1800" b="1" dirty="0"/>
                    </a:p>
                  </a:txBody>
                  <a:tcPr marT="45724" marB="45724"/>
                </a:tc>
                <a:tc>
                  <a:txBody>
                    <a:bodyPr/>
                    <a:lstStyle/>
                    <a:p>
                      <a:r>
                        <a:rPr lang="en-US" sz="1800" b="1" dirty="0" smtClean="0"/>
                        <a:t>22 letters</a:t>
                      </a:r>
                      <a:endParaRPr lang="en-US" sz="1800" b="1" dirty="0"/>
                    </a:p>
                  </a:txBody>
                  <a:tcPr marT="45724" marB="45724"/>
                </a:tc>
                <a:tc>
                  <a:txBody>
                    <a:bodyPr/>
                    <a:lstStyle/>
                    <a:p>
                      <a:r>
                        <a:rPr lang="en-US" sz="1800" b="1" dirty="0" smtClean="0"/>
                        <a:t>9 letters</a:t>
                      </a:r>
                      <a:endParaRPr lang="en-US" sz="1800" b="1" dirty="0"/>
                    </a:p>
                  </a:txBody>
                  <a:tcPr marT="45724" marB="45724"/>
                </a:tc>
              </a:tr>
              <a:tr h="609647">
                <a:tc>
                  <a:txBody>
                    <a:bodyPr/>
                    <a:lstStyle/>
                    <a:p>
                      <a:r>
                        <a:rPr lang="en-US" sz="1800" b="1" dirty="0" smtClean="0"/>
                        <a:t>Parents read every day</a:t>
                      </a:r>
                      <a:endParaRPr lang="en-US" sz="1800" b="1" dirty="0"/>
                    </a:p>
                  </a:txBody>
                  <a:tcPr marT="45724" marB="45724"/>
                </a:tc>
                <a:tc>
                  <a:txBody>
                    <a:bodyPr/>
                    <a:lstStyle/>
                    <a:p>
                      <a:r>
                        <a:rPr lang="en-US" sz="1800" b="1" dirty="0" smtClean="0"/>
                        <a:t>59%</a:t>
                      </a:r>
                      <a:endParaRPr lang="en-US" sz="1800" b="1" dirty="0"/>
                    </a:p>
                  </a:txBody>
                  <a:tcPr marT="45724" marB="45724"/>
                </a:tc>
                <a:tc>
                  <a:txBody>
                    <a:bodyPr/>
                    <a:lstStyle/>
                    <a:p>
                      <a:r>
                        <a:rPr lang="en-US" sz="1800" b="1" dirty="0" smtClean="0"/>
                        <a:t>36%</a:t>
                      </a:r>
                      <a:endParaRPr lang="en-US" sz="1800" b="1" dirty="0"/>
                    </a:p>
                  </a:txBody>
                  <a:tcPr marT="45724" marB="45724"/>
                </a:tc>
              </a:tr>
            </a:tbl>
          </a:graphicData>
        </a:graphic>
      </p:graphicFrame>
      <p:sp>
        <p:nvSpPr>
          <p:cNvPr id="8228" name="Text Placeholder 2"/>
          <p:cNvSpPr>
            <a:spLocks noGrp="1"/>
          </p:cNvSpPr>
          <p:nvPr>
            <p:ph type="body" sz="half" idx="1"/>
          </p:nvPr>
        </p:nvSpPr>
        <p:spPr>
          <a:xfrm>
            <a:off x="4676775" y="5181600"/>
            <a:ext cx="4238625" cy="641350"/>
          </a:xfrm>
        </p:spPr>
        <p:txBody>
          <a:bodyPr/>
          <a:lstStyle/>
          <a:p>
            <a:pPr marL="0" indent="0">
              <a:buFontTx/>
              <a:buNone/>
            </a:pPr>
            <a:r>
              <a:rPr lang="en-US" sz="1000" dirty="0" smtClean="0">
                <a:latin typeface="Century Gothic" pitchFamily="34" charset="0"/>
                <a:cs typeface="Arial" charset="0"/>
              </a:rPr>
              <a:t>Sources: Hart and </a:t>
            </a:r>
            <a:r>
              <a:rPr lang="en-US" sz="1000" dirty="0" err="1" smtClean="0">
                <a:latin typeface="Century Gothic" pitchFamily="34" charset="0"/>
                <a:cs typeface="Arial" charset="0"/>
              </a:rPr>
              <a:t>Risley</a:t>
            </a:r>
            <a:r>
              <a:rPr lang="en-US" sz="1000" dirty="0" smtClean="0">
                <a:latin typeface="Century Gothic" pitchFamily="34" charset="0"/>
                <a:cs typeface="Arial" charset="0"/>
              </a:rPr>
              <a:t>, 1995; Worden and Boettcher, 1990; </a:t>
            </a:r>
            <a:r>
              <a:rPr lang="en-US" sz="1000" dirty="0" err="1" smtClean="0">
                <a:latin typeface="Century Gothic" pitchFamily="34" charset="0"/>
                <a:cs typeface="Arial" charset="0"/>
              </a:rPr>
              <a:t>Ehri</a:t>
            </a:r>
            <a:r>
              <a:rPr lang="en-US" sz="1000" dirty="0" smtClean="0">
                <a:latin typeface="Century Gothic" pitchFamily="34" charset="0"/>
                <a:cs typeface="Arial" charset="0"/>
              </a:rPr>
              <a:t> and Roberts, 2006; National Survey of Children’s Health, 2003; </a:t>
            </a:r>
            <a:r>
              <a:rPr lang="en-US" sz="1000" dirty="0" err="1" smtClean="0">
                <a:latin typeface="Century Gothic" pitchFamily="34" charset="0"/>
                <a:cs typeface="Arial" charset="0"/>
              </a:rPr>
              <a:t>Neuman</a:t>
            </a:r>
            <a:r>
              <a:rPr lang="en-US" sz="1000" dirty="0" smtClean="0">
                <a:latin typeface="Century Gothic" pitchFamily="34" charset="0"/>
                <a:cs typeface="Arial" charset="0"/>
              </a:rPr>
              <a:t> and Dickinson, 2006; IEA Reading Literacy Study, 1996</a:t>
            </a:r>
          </a:p>
        </p:txBody>
      </p:sp>
      <p:sp>
        <p:nvSpPr>
          <p:cNvPr id="4" name="Rectangle 2"/>
          <p:cNvSpPr txBox="1">
            <a:spLocks noChangeArrowheads="1"/>
          </p:cNvSpPr>
          <p:nvPr/>
        </p:nvSpPr>
        <p:spPr>
          <a:xfrm>
            <a:off x="228600" y="228600"/>
            <a:ext cx="8686800" cy="13176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smtClean="0">
                <a:solidFill>
                  <a:schemeClr val="accent1"/>
                </a:solidFill>
                <a:latin typeface="Arial" charset="0"/>
              </a:rPr>
              <a:t>Importance of Early Engagement</a:t>
            </a:r>
          </a:p>
        </p:txBody>
      </p:sp>
      <p:sp>
        <p:nvSpPr>
          <p:cNvPr id="5" name="Rectangle 4"/>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0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6</a:t>
            </a:fld>
            <a:endParaRPr lang="en-US">
              <a:solidFill>
                <a:prstClr val="black">
                  <a:tint val="75000"/>
                </a:prstClr>
              </a:solidFill>
            </a:endParaRPr>
          </a:p>
        </p:txBody>
      </p:sp>
      <p:sp>
        <p:nvSpPr>
          <p:cNvPr id="6"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Reach Out and Read Overview</a:t>
            </a:r>
            <a:endParaRPr lang="en-US" b="1" dirty="0">
              <a:solidFill>
                <a:schemeClr val="accent1"/>
              </a:solidFill>
            </a:endParaRPr>
          </a:p>
        </p:txBody>
      </p:sp>
      <p:sp>
        <p:nvSpPr>
          <p:cNvPr id="3" name="TextBox 2"/>
          <p:cNvSpPr txBox="1"/>
          <p:nvPr/>
        </p:nvSpPr>
        <p:spPr>
          <a:xfrm>
            <a:off x="457200" y="1330385"/>
            <a:ext cx="8001000" cy="4524315"/>
          </a:xfrm>
          <a:prstGeom prst="rect">
            <a:avLst/>
          </a:prstGeom>
          <a:noFill/>
        </p:spPr>
        <p:txBody>
          <a:bodyPr wrap="square" rtlCol="0">
            <a:spAutoFit/>
          </a:bodyPr>
          <a:lstStyle/>
          <a:p>
            <a:pPr marL="285750" indent="-285750">
              <a:buFont typeface="Arial" pitchFamily="34" charset="0"/>
              <a:buChar char="•"/>
            </a:pPr>
            <a:r>
              <a:rPr lang="en-US" sz="2400" dirty="0"/>
              <a:t>Our primary goal is help parents </a:t>
            </a:r>
            <a:r>
              <a:rPr lang="en-US" sz="2400" dirty="0" smtClean="0"/>
              <a:t>succeed in their role as their child’s </a:t>
            </a:r>
            <a:r>
              <a:rPr lang="en-US" sz="2400" b="1" dirty="0"/>
              <a:t>first and most important teacher</a:t>
            </a:r>
            <a:r>
              <a:rPr lang="en-US" sz="2400" b="1" dirty="0" smtClean="0"/>
              <a:t>!</a:t>
            </a:r>
          </a:p>
          <a:p>
            <a:endParaRPr lang="en-US" sz="2400" b="1" dirty="0"/>
          </a:p>
          <a:p>
            <a:pPr marL="285750" indent="-285750">
              <a:buFont typeface="Arial" pitchFamily="34" charset="0"/>
              <a:buChar char="•"/>
            </a:pPr>
            <a:r>
              <a:rPr lang="en-US" sz="2400" dirty="0" smtClean="0"/>
              <a:t>Our program reaches </a:t>
            </a:r>
            <a:r>
              <a:rPr lang="en-US" sz="2400" b="1" dirty="0" smtClean="0"/>
              <a:t>4 million children and their families</a:t>
            </a:r>
            <a:r>
              <a:rPr lang="en-US" sz="2400" dirty="0" smtClean="0"/>
              <a:t>, in all 50 states, via nearly 5,000 health centers.</a:t>
            </a:r>
          </a:p>
          <a:p>
            <a:endParaRPr lang="en-US" sz="2400" dirty="0" smtClean="0"/>
          </a:p>
          <a:p>
            <a:pPr marL="285750" indent="-285750">
              <a:buFont typeface="Arial" pitchFamily="34" charset="0"/>
              <a:buChar char="•"/>
            </a:pPr>
            <a:r>
              <a:rPr lang="en-US" sz="2400" dirty="0" smtClean="0"/>
              <a:t>87% of </a:t>
            </a:r>
            <a:r>
              <a:rPr lang="en-US" sz="2400" dirty="0"/>
              <a:t>our families live below </a:t>
            </a:r>
            <a:r>
              <a:rPr lang="en-US" sz="2400" dirty="0" smtClean="0"/>
              <a:t>200 percent FPL.</a:t>
            </a:r>
            <a:endParaRPr lang="en-US" sz="2400" dirty="0"/>
          </a:p>
          <a:p>
            <a:pPr marL="285750" indent="-285750">
              <a:buFont typeface="Arial" pitchFamily="34" charset="0"/>
              <a:buChar char="•"/>
            </a:pPr>
            <a:endParaRPr lang="en-US" sz="2400" dirty="0"/>
          </a:p>
          <a:p>
            <a:pPr marL="285750" indent="-285750">
              <a:buFont typeface="Arial" pitchFamily="34" charset="0"/>
              <a:buChar char="•"/>
            </a:pPr>
            <a:r>
              <a:rPr lang="en-US" sz="2400" dirty="0" smtClean="0"/>
              <a:t>15 peer-reviewed studies demonstrate the impact of our program on both parental engagement and child outcomes</a:t>
            </a:r>
            <a:endParaRPr lang="en-US" sz="2400" b="1" dirty="0" smtClean="0"/>
          </a:p>
          <a:p>
            <a:pPr marL="285750" indent="-285750">
              <a:buFont typeface="Arial" pitchFamily="34" charset="0"/>
              <a:buChar char="•"/>
            </a:pPr>
            <a:endParaRPr lang="en-US" sz="2400" b="1" dirty="0"/>
          </a:p>
          <a:p>
            <a:pPr marL="285750" indent="-285750">
              <a:buFont typeface="Arial" pitchFamily="34" charset="0"/>
              <a:buChar char="•"/>
            </a:pPr>
            <a:endParaRPr lang="en-US" sz="2400" b="1" dirty="0"/>
          </a:p>
        </p:txBody>
      </p:sp>
      <p:sp>
        <p:nvSpPr>
          <p:cNvPr id="7" name="Rectangle 6"/>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30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7</a:t>
            </a:fld>
            <a:endParaRPr lang="en-US">
              <a:solidFill>
                <a:prstClr val="black">
                  <a:tint val="75000"/>
                </a:prstClr>
              </a:solidFill>
            </a:endParaRPr>
          </a:p>
        </p:txBody>
      </p:sp>
      <p:sp>
        <p:nvSpPr>
          <p:cNvPr id="6" name="Title 1"/>
          <p:cNvSpPr txBox="1">
            <a:spLocks/>
          </p:cNvSpPr>
          <p:nvPr/>
        </p:nvSpPr>
        <p:spPr>
          <a:xfrm>
            <a:off x="228600" y="381000"/>
            <a:ext cx="8686800" cy="1752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100" b="1" dirty="0" smtClean="0">
                <a:solidFill>
                  <a:schemeClr val="accent1"/>
                </a:solidFill>
              </a:rPr>
              <a:t>Our Three-Part Model</a:t>
            </a:r>
          </a:p>
          <a:p>
            <a:endParaRPr lang="en-US" sz="9000" b="1" dirty="0"/>
          </a:p>
          <a:p>
            <a:r>
              <a:rPr lang="en-US" sz="5500" b="1" dirty="0"/>
              <a:t>Reach Out and Read is primarily “staffed” by </a:t>
            </a:r>
            <a:r>
              <a:rPr lang="en-US" sz="5500" b="1" dirty="0" smtClean="0"/>
              <a:t>26,000 pediatricians </a:t>
            </a:r>
            <a:r>
              <a:rPr lang="en-US" sz="5500" b="1" dirty="0"/>
              <a:t>and medical </a:t>
            </a:r>
            <a:r>
              <a:rPr lang="en-US" sz="5500" b="1" dirty="0" smtClean="0"/>
              <a:t>providers who deliver </a:t>
            </a:r>
            <a:r>
              <a:rPr lang="en-US" sz="5500" b="1" dirty="0"/>
              <a:t>our literacy </a:t>
            </a:r>
            <a:r>
              <a:rPr lang="en-US" sz="5500" b="1" dirty="0" smtClean="0"/>
              <a:t>model at every well-child visit.</a:t>
            </a:r>
            <a:endParaRPr lang="en-US" sz="5500" b="1" dirty="0"/>
          </a:p>
        </p:txBody>
      </p:sp>
      <p:graphicFrame>
        <p:nvGraphicFramePr>
          <p:cNvPr id="2" name="Diagram 1"/>
          <p:cNvGraphicFramePr/>
          <p:nvPr>
            <p:extLst>
              <p:ext uri="{D42A27DB-BD31-4B8C-83A1-F6EECF244321}">
                <p14:modId xmlns:p14="http://schemas.microsoft.com/office/powerpoint/2010/main" val="4162308224"/>
              </p:ext>
            </p:extLst>
          </p:nvPr>
        </p:nvGraphicFramePr>
        <p:xfrm>
          <a:off x="990600" y="2438400"/>
          <a:ext cx="7391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520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FED6D0-5DAF-42C1-A292-C0E1B46C3ACC}" type="slidenum">
              <a:rPr lang="en-US" smtClean="0">
                <a:solidFill>
                  <a:prstClr val="black">
                    <a:tint val="75000"/>
                  </a:prstClr>
                </a:solidFill>
              </a:rPr>
              <a:pPr/>
              <a:t>8</a:t>
            </a:fld>
            <a:endParaRPr lang="en-US">
              <a:solidFill>
                <a:prstClr val="black">
                  <a:tint val="75000"/>
                </a:prstClr>
              </a:solidFill>
            </a:endParaRPr>
          </a:p>
        </p:txBody>
      </p:sp>
      <p:sp>
        <p:nvSpPr>
          <p:cNvPr id="6"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solidFill>
              </a:rPr>
              <a:t>Evidence-Based, Research-Tested</a:t>
            </a:r>
            <a:endParaRPr lang="en-US" b="1" dirty="0">
              <a:solidFill>
                <a:schemeClr val="accent1"/>
              </a:solidFill>
            </a:endParaRPr>
          </a:p>
        </p:txBody>
      </p:sp>
      <p:sp>
        <p:nvSpPr>
          <p:cNvPr id="3" name="Rectangle 2"/>
          <p:cNvSpPr/>
          <p:nvPr/>
        </p:nvSpPr>
        <p:spPr>
          <a:xfrm>
            <a:off x="775140" y="1417638"/>
            <a:ext cx="7848599" cy="1631216"/>
          </a:xfrm>
          <a:prstGeom prst="rect">
            <a:avLst/>
          </a:prstGeom>
        </p:spPr>
        <p:txBody>
          <a:bodyPr wrap="square">
            <a:spAutoFit/>
          </a:bodyPr>
          <a:lstStyle/>
          <a:p>
            <a:r>
              <a:rPr lang="en-US" sz="2000" dirty="0"/>
              <a:t>Fifteen published, peer-reviewed research studies support the efficacy of our model. These studies show that pediatricians can make a statistically significant difference in the amount that parents read aloud with their children—improving children’s overall language skills.</a:t>
            </a:r>
            <a:endParaRPr lang="en-US" sz="2000" dirty="0" smtClean="0"/>
          </a:p>
          <a:p>
            <a:pPr marL="342900" indent="-342900">
              <a:buFont typeface="Arial" pitchFamily="34" charset="0"/>
              <a:buChar char="•"/>
            </a:pPr>
            <a:endParaRPr lang="en-US" sz="2000" dirty="0"/>
          </a:p>
        </p:txBody>
      </p:sp>
      <p:graphicFrame>
        <p:nvGraphicFramePr>
          <p:cNvPr id="2" name="Diagram 1"/>
          <p:cNvGraphicFramePr/>
          <p:nvPr>
            <p:extLst>
              <p:ext uri="{D42A27DB-BD31-4B8C-83A1-F6EECF244321}">
                <p14:modId xmlns:p14="http://schemas.microsoft.com/office/powerpoint/2010/main" val="1636278157"/>
              </p:ext>
            </p:extLst>
          </p:nvPr>
        </p:nvGraphicFramePr>
        <p:xfrm>
          <a:off x="838201" y="2819400"/>
          <a:ext cx="7467599"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66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00800" y="6365220"/>
            <a:ext cx="2133600" cy="365125"/>
          </a:xfrm>
        </p:spPr>
        <p:txBody>
          <a:bodyPr/>
          <a:lstStyle/>
          <a:p>
            <a:fld id="{25FED6D0-5DAF-42C1-A292-C0E1B46C3ACC}" type="slidenum">
              <a:rPr lang="en-US" smtClean="0">
                <a:solidFill>
                  <a:prstClr val="black">
                    <a:tint val="75000"/>
                  </a:prstClr>
                </a:solidFill>
              </a:rPr>
              <a:pPr/>
              <a:t>9</a:t>
            </a:fld>
            <a:endParaRPr lang="en-US">
              <a:solidFill>
                <a:prstClr val="black">
                  <a:tint val="75000"/>
                </a:prstClr>
              </a:solidFill>
            </a:endParaRPr>
          </a:p>
        </p:txBody>
      </p:sp>
      <p:sp>
        <p:nvSpPr>
          <p:cNvPr id="6" name="Title 1"/>
          <p:cNvSpPr txBox="1">
            <a:spLocks/>
          </p:cNvSpPr>
          <p:nvPr/>
        </p:nvSpPr>
        <p:spPr>
          <a:xfrm>
            <a:off x="330200" y="-152400"/>
            <a:ext cx="868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smtClean="0">
              <a:solidFill>
                <a:schemeClr val="accent1"/>
              </a:solidFill>
            </a:endParaRPr>
          </a:p>
          <a:p>
            <a:r>
              <a:rPr lang="en-US" b="1" dirty="0" smtClean="0">
                <a:solidFill>
                  <a:schemeClr val="accent1"/>
                </a:solidFill>
              </a:rPr>
              <a:t>How Parents Can Make A Difference</a:t>
            </a:r>
            <a:endParaRPr lang="en-US" b="1" dirty="0">
              <a:solidFill>
                <a:schemeClr val="accent1"/>
              </a:solidFill>
            </a:endParaRPr>
          </a:p>
        </p:txBody>
      </p:sp>
      <p:sp>
        <p:nvSpPr>
          <p:cNvPr id="3" name="Rectangle 2"/>
          <p:cNvSpPr/>
          <p:nvPr/>
        </p:nvSpPr>
        <p:spPr>
          <a:xfrm>
            <a:off x="342900" y="1071463"/>
            <a:ext cx="8534400" cy="4555093"/>
          </a:xfrm>
          <a:prstGeom prst="rect">
            <a:avLst/>
          </a:prstGeom>
        </p:spPr>
        <p:txBody>
          <a:bodyPr wrap="square">
            <a:spAutoFit/>
          </a:bodyPr>
          <a:lstStyle/>
          <a:p>
            <a:pPr marL="457200" indent="-457200">
              <a:buFont typeface="Arial" pitchFamily="34" charset="0"/>
              <a:buChar char="•"/>
            </a:pPr>
            <a:r>
              <a:rPr lang="en-US" sz="2400" b="1" dirty="0" smtClean="0"/>
              <a:t>Serve and return: </a:t>
            </a:r>
            <a:r>
              <a:rPr lang="en-US" sz="2400" dirty="0" smtClean="0"/>
              <a:t>Frequent back and forth interactions with infants strengthens the wiring of the developing brain.</a:t>
            </a:r>
          </a:p>
          <a:p>
            <a:pPr marL="457200" indent="-457200">
              <a:buFont typeface="Arial" pitchFamily="34" charset="0"/>
              <a:buChar char="•"/>
            </a:pPr>
            <a:endParaRPr lang="en-US" sz="1000" dirty="0" smtClean="0"/>
          </a:p>
          <a:p>
            <a:pPr marL="457200" indent="-457200">
              <a:buFont typeface="Arial" pitchFamily="34" charset="0"/>
              <a:buChar char="•"/>
            </a:pPr>
            <a:r>
              <a:rPr lang="en-US" sz="2400" b="1" dirty="0" smtClean="0"/>
              <a:t>Read aloud 15 minutes daily: </a:t>
            </a:r>
            <a:r>
              <a:rPr lang="en-US" sz="2400" dirty="0" smtClean="0"/>
              <a:t>Daily reading aloud with toddlers builds oral language and thinking skills. Let them turn pages.</a:t>
            </a:r>
          </a:p>
          <a:p>
            <a:pPr marL="457200" indent="-457200">
              <a:buFont typeface="Arial" pitchFamily="34" charset="0"/>
              <a:buChar char="•"/>
            </a:pPr>
            <a:endParaRPr lang="en-US" sz="1000" dirty="0" smtClean="0"/>
          </a:p>
          <a:p>
            <a:pPr marL="457200" indent="-457200">
              <a:buFont typeface="Arial" pitchFamily="34" charset="0"/>
              <a:buChar char="•"/>
            </a:pPr>
            <a:r>
              <a:rPr lang="en-US" sz="2400" b="1" dirty="0" smtClean="0"/>
              <a:t>Help child become the story-teller: </a:t>
            </a:r>
            <a:r>
              <a:rPr lang="en-US" sz="2400" dirty="0" smtClean="0"/>
              <a:t>Dialogic reading* with toddlers builds vocabulary, thinking, and phonological skills as well as print and book knowledge.</a:t>
            </a:r>
          </a:p>
          <a:p>
            <a:pPr marL="457200" indent="-457200">
              <a:buFont typeface="Arial" pitchFamily="34" charset="0"/>
              <a:buChar char="•"/>
            </a:pPr>
            <a:endParaRPr lang="en-US" sz="1000" dirty="0" smtClean="0"/>
          </a:p>
          <a:p>
            <a:pPr marL="457200" indent="-457200">
              <a:buFont typeface="Arial" pitchFamily="34" charset="0"/>
              <a:buChar char="•"/>
            </a:pPr>
            <a:r>
              <a:rPr lang="en-US" sz="2400" b="1" dirty="0" smtClean="0"/>
              <a:t>Talk with your child: </a:t>
            </a:r>
            <a:r>
              <a:rPr lang="en-US" sz="2400" dirty="0"/>
              <a:t>Ask </a:t>
            </a:r>
            <a:r>
              <a:rPr lang="en-US" sz="2400" dirty="0" smtClean="0"/>
              <a:t>questions and remember to listen</a:t>
            </a:r>
            <a:r>
              <a:rPr lang="en-US" sz="2400" dirty="0"/>
              <a:t>. </a:t>
            </a:r>
            <a:endParaRPr lang="en-US" sz="2400" b="1" dirty="0" smtClean="0"/>
          </a:p>
          <a:p>
            <a:pPr marL="457200" indent="-457200">
              <a:buFont typeface="Arial" pitchFamily="34" charset="0"/>
              <a:buChar char="•"/>
            </a:pPr>
            <a:endParaRPr lang="en-US" sz="1000" b="1" dirty="0"/>
          </a:p>
          <a:p>
            <a:pPr marL="457200" indent="-457200">
              <a:buFont typeface="Arial" pitchFamily="34" charset="0"/>
              <a:buChar char="•"/>
            </a:pPr>
            <a:r>
              <a:rPr lang="en-US" sz="2400" b="1" dirty="0" smtClean="0"/>
              <a:t>Use technology: </a:t>
            </a:r>
            <a:r>
              <a:rPr lang="en-US" sz="2400" dirty="0" smtClean="0"/>
              <a:t>Explore </a:t>
            </a:r>
            <a:r>
              <a:rPr lang="en-US" sz="2400" dirty="0"/>
              <a:t>audio books for long bus/car rides.</a:t>
            </a:r>
          </a:p>
          <a:p>
            <a:pPr marL="457200" indent="-457200">
              <a:buFont typeface="Arial" pitchFamily="34" charset="0"/>
              <a:buChar char="•"/>
            </a:pPr>
            <a:endParaRPr lang="en-US" sz="1000" dirty="0" smtClean="0"/>
          </a:p>
          <a:p>
            <a:pPr marL="457200" indent="-457200">
              <a:buFont typeface="Arial" pitchFamily="34" charset="0"/>
              <a:buChar char="•"/>
            </a:pPr>
            <a:r>
              <a:rPr lang="en-US" sz="2400" b="1" dirty="0" smtClean="0"/>
              <a:t>Have fun: </a:t>
            </a:r>
            <a:r>
              <a:rPr lang="en-US" sz="2400" dirty="0" smtClean="0"/>
              <a:t>Play word games. Make up stories. Sing. </a:t>
            </a:r>
            <a:endParaRPr lang="en-US" sz="2800" dirty="0"/>
          </a:p>
        </p:txBody>
      </p:sp>
      <p:sp>
        <p:nvSpPr>
          <p:cNvPr id="7" name="Rectangle 6"/>
          <p:cNvSpPr/>
          <p:nvPr/>
        </p:nvSpPr>
        <p:spPr>
          <a:xfrm>
            <a:off x="152400" y="5829300"/>
            <a:ext cx="8839200" cy="876300"/>
          </a:xfrm>
          <a:prstGeom prst="rect">
            <a:avLst/>
          </a:prstGeom>
          <a:solidFill>
            <a:srgbClr val="CB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*In </a:t>
            </a:r>
            <a:r>
              <a:rPr lang="en-US" sz="1400" dirty="0">
                <a:solidFill>
                  <a:schemeClr val="tx1"/>
                </a:solidFill>
              </a:rPr>
              <a:t>dialogic reading, the adult helps the child become the teller of the story. The adult becomes the listener, the questioner, the audience for the child</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194127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OR Slide">
      <a:dk1>
        <a:sysClr val="windowText" lastClr="000000"/>
      </a:dk1>
      <a:lt1>
        <a:sysClr val="window" lastClr="FFFFFF"/>
      </a:lt1>
      <a:dk2>
        <a:srgbClr val="002060"/>
      </a:dk2>
      <a:lt2>
        <a:srgbClr val="EEECE1"/>
      </a:lt2>
      <a:accent1>
        <a:srgbClr val="C00000"/>
      </a:accent1>
      <a:accent2>
        <a:srgbClr val="00B0F0"/>
      </a:accent2>
      <a:accent3>
        <a:srgbClr val="00B050"/>
      </a:accent3>
      <a:accent4>
        <a:srgbClr val="7030A0"/>
      </a:accent4>
      <a:accent5>
        <a:srgbClr val="0070C0"/>
      </a:accent5>
      <a:accent6>
        <a:srgbClr val="FFC000"/>
      </a:accent6>
      <a:hlink>
        <a:srgbClr val="FF0000"/>
      </a:hlink>
      <a:folHlink>
        <a:srgbClr val="656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OR Slide">
      <a:dk1>
        <a:sysClr val="windowText" lastClr="000000"/>
      </a:dk1>
      <a:lt1>
        <a:sysClr val="window" lastClr="FFFFFF"/>
      </a:lt1>
      <a:dk2>
        <a:srgbClr val="002060"/>
      </a:dk2>
      <a:lt2>
        <a:srgbClr val="EEECE1"/>
      </a:lt2>
      <a:accent1>
        <a:srgbClr val="C00000"/>
      </a:accent1>
      <a:accent2>
        <a:srgbClr val="00B0F0"/>
      </a:accent2>
      <a:accent3>
        <a:srgbClr val="00B050"/>
      </a:accent3>
      <a:accent4>
        <a:srgbClr val="7030A0"/>
      </a:accent4>
      <a:accent5>
        <a:srgbClr val="0070C0"/>
      </a:accent5>
      <a:accent6>
        <a:srgbClr val="FFC000"/>
      </a:accent6>
      <a:hlink>
        <a:srgbClr val="FF0000"/>
      </a:hlink>
      <a:folHlink>
        <a:srgbClr val="656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9538</TotalTime>
  <Words>1503</Words>
  <Application>Microsoft Office PowerPoint</Application>
  <PresentationFormat>On-screen Show (4:3)</PresentationFormat>
  <Paragraphs>217</Paragraphs>
  <Slides>19</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1_Office Theme</vt:lpstr>
      <vt:lpstr>Office Theme</vt:lpstr>
      <vt:lpstr>Acrobat Document</vt:lpstr>
      <vt:lpstr>Educating Our Children: The Critical Role of Parents and How to Effectively Engage  </vt:lpstr>
      <vt:lpstr>The Need</vt:lpstr>
      <vt:lpstr>PowerPoint Presentation</vt:lpstr>
      <vt:lpstr>School Success Largely Determined by Age 3</vt:lpstr>
      <vt:lpstr>PowerPoint Presentation</vt:lpstr>
      <vt:lpstr>PowerPoint Presentation</vt:lpstr>
      <vt:lpstr>PowerPoint Presentation</vt:lpstr>
      <vt:lpstr>PowerPoint Presentation</vt:lpstr>
      <vt:lpstr>PowerPoint Presentation</vt:lpstr>
      <vt:lpstr>Example of a Fun Game</vt:lpstr>
      <vt:lpstr> Social and Emotional Connections </vt:lpstr>
      <vt:lpstr>PowerPoint Presentation</vt:lpstr>
      <vt:lpstr> Advocate: Invest Early </vt:lpstr>
      <vt:lpstr>PowerPoint Presentation</vt:lpstr>
      <vt:lpstr>  Hold High Expectations for Parents  </vt:lpstr>
      <vt:lpstr> Family Involvement Pledge Example </vt:lpstr>
      <vt:lpstr>Train Staff</vt:lpstr>
      <vt:lpstr>Create Processes That Promote Engagement</vt:lpstr>
      <vt:lpstr>  The Critical Role of Parents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Muehlbauer</dc:creator>
  <cp:lastModifiedBy>Joanne Meier</cp:lastModifiedBy>
  <cp:revision>474</cp:revision>
  <cp:lastPrinted>2012-09-25T17:51:33Z</cp:lastPrinted>
  <dcterms:created xsi:type="dcterms:W3CDTF">2011-07-19T13:52:37Z</dcterms:created>
  <dcterms:modified xsi:type="dcterms:W3CDTF">2012-09-27T13:54:49Z</dcterms:modified>
</cp:coreProperties>
</file>