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14"/>
  </p:notesMasterIdLst>
  <p:handoutMasterIdLst>
    <p:handoutMasterId r:id="rId15"/>
  </p:handoutMasterIdLst>
  <p:sldIdLst>
    <p:sldId id="602" r:id="rId2"/>
    <p:sldId id="705" r:id="rId3"/>
    <p:sldId id="708" r:id="rId4"/>
    <p:sldId id="706" r:id="rId5"/>
    <p:sldId id="707" r:id="rId6"/>
    <p:sldId id="713" r:id="rId7"/>
    <p:sldId id="712" r:id="rId8"/>
    <p:sldId id="711" r:id="rId9"/>
    <p:sldId id="709" r:id="rId10"/>
    <p:sldId id="710" r:id="rId11"/>
    <p:sldId id="714" r:id="rId12"/>
    <p:sldId id="715" r:id="rId13"/>
  </p:sldIdLst>
  <p:sldSz cx="9144000" cy="6858000" type="screen4x3"/>
  <p:notesSz cx="6854825" cy="9083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69C2E"/>
    <a:srgbClr val="FF7518"/>
    <a:srgbClr val="FFAF18"/>
    <a:srgbClr val="CC0000"/>
    <a:srgbClr val="4D4D4D"/>
    <a:srgbClr val="2078A4"/>
    <a:srgbClr val="1D6C93"/>
    <a:srgbClr val="2488B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612" y="-72"/>
      </p:cViewPr>
      <p:guideLst>
        <p:guide orient="horz" pos="1104"/>
        <p:guide pos="6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5467"/>
    </p:cViewPr>
  </p:sorterViewPr>
  <p:notesViewPr>
    <p:cSldViewPr snapToGrid="0">
      <p:cViewPr varScale="1">
        <p:scale>
          <a:sx n="75" d="100"/>
          <a:sy n="75" d="100"/>
        </p:scale>
        <p:origin x="-1572" y="-102"/>
      </p:cViewPr>
      <p:guideLst>
        <p:guide orient="horz" pos="2861"/>
        <p:guide pos="215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062" tIns="45531" rIns="91062" bIns="45531" numCol="1" anchor="t" anchorCtr="0" compatLnSpc="1">
            <a:prstTxWarp prst="textNoShape">
              <a:avLst/>
            </a:prstTxWarp>
          </a:bodyPr>
          <a:lstStyle>
            <a:lvl1pPr algn="l" defTabSz="911225" eaLnBrk="0" hangingPunct="0">
              <a:defRPr sz="1200" i="0" smtClean="0"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062" tIns="45531" rIns="91062" bIns="45531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 i="0" smtClean="0"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8063"/>
            <a:ext cx="29702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062" tIns="45531" rIns="91062" bIns="45531" numCol="1" anchor="b" anchorCtr="0" compatLnSpc="1">
            <a:prstTxWarp prst="textNoShape">
              <a:avLst/>
            </a:prstTxWarp>
          </a:bodyPr>
          <a:lstStyle>
            <a:lvl1pPr algn="l" defTabSz="911225" eaLnBrk="0" hangingPunct="0">
              <a:defRPr sz="1200" i="0" smtClean="0"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2806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062" tIns="45531" rIns="91062" bIns="45531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2" charset="0"/>
              </a:defRPr>
            </a:lvl1pPr>
          </a:lstStyle>
          <a:p>
            <a:fld id="{D45A7265-1BC1-4E11-9D1D-F21194AA9B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2412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65" tIns="45032" rIns="90065" bIns="45032" numCol="1" anchor="t" anchorCtr="0" compatLnSpc="1">
            <a:prstTxWarp prst="textNoShape">
              <a:avLst/>
            </a:prstTxWarp>
          </a:bodyPr>
          <a:lstStyle>
            <a:lvl1pPr algn="l" defTabSz="900113" eaLnBrk="0" hangingPunct="0">
              <a:defRPr sz="1200" i="0" smtClean="0"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65" tIns="45032" rIns="90065" bIns="45032" numCol="1" anchor="t" anchorCtr="0" compatLnSpc="1">
            <a:prstTxWarp prst="textNoShape">
              <a:avLst/>
            </a:prstTxWarp>
          </a:bodyPr>
          <a:lstStyle>
            <a:lvl1pPr algn="r" defTabSz="900113" eaLnBrk="0" hangingPunct="0">
              <a:defRPr sz="1200" i="0" smtClean="0"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681038"/>
            <a:ext cx="4540250" cy="3405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95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4825"/>
            <a:ext cx="5483225" cy="408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65" tIns="45032" rIns="90065" bIns="45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6475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65" tIns="45032" rIns="90065" bIns="45032" numCol="1" anchor="b" anchorCtr="0" compatLnSpc="1">
            <a:prstTxWarp prst="textNoShape">
              <a:avLst/>
            </a:prstTxWarp>
          </a:bodyPr>
          <a:lstStyle>
            <a:lvl1pPr algn="l" defTabSz="900113" eaLnBrk="0" hangingPunct="0">
              <a:defRPr sz="1200" i="0" smtClean="0"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26475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65" tIns="45032" rIns="90065" bIns="45032" numCol="1" anchor="b" anchorCtr="0" compatLnSpc="1">
            <a:prstTxWarp prst="textNoShape">
              <a:avLst/>
            </a:prstTxWarp>
          </a:bodyPr>
          <a:lstStyle>
            <a:lvl1pPr algn="r" defTabSz="900113" eaLnBrk="0" hangingPunct="0">
              <a:defRPr sz="1200">
                <a:latin typeface="Times" pitchFamily="2" charset="0"/>
              </a:defRPr>
            </a:lvl1pPr>
          </a:lstStyle>
          <a:p>
            <a:fld id="{EE8F4003-D9AE-47C4-AF0A-15B69E3E77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1850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algn="ctr" defTabSz="900113" eaLnBrk="0" hangingPunct="0"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 algn="ctr" defTabSz="900113" eaLnBrk="0" hangingPunct="0"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 algn="ctr" defTabSz="900113" eaLnBrk="0" hangingPunct="0"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 algn="ctr" defTabSz="900113" eaLnBrk="0" hangingPunct="0"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 algn="ctr" defTabSz="900113" eaLnBrk="0" hangingPunct="0"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algn="ctr" defTabSz="90011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algn="ctr" defTabSz="90011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algn="ctr" defTabSz="90011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algn="ctr" defTabSz="90011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pPr algn="r"/>
            <a:fld id="{BE697F3D-2F26-4CEB-BA0A-0B622F9BA021}" type="slidenum">
              <a:rPr lang="en-US" sz="1200" i="0"/>
              <a:pPr algn="r"/>
              <a:t>1</a:t>
            </a:fld>
            <a:endParaRPr lang="en-US" sz="1200" i="0"/>
          </a:p>
        </p:txBody>
      </p:sp>
      <p:sp>
        <p:nvSpPr>
          <p:cNvPr id="69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400" smtClean="0">
              <a:latin typeface="Times" pitchFamily="2" charset="0"/>
            </a:endParaRPr>
          </a:p>
          <a:p>
            <a:pPr eaLnBrk="1" hangingPunct="1"/>
            <a:r>
              <a:rPr lang="en-US" sz="1400" smtClean="0">
                <a:latin typeface="Times" pitchFamily="2" charset="0"/>
              </a:rPr>
              <a:t>So I</a:t>
            </a:r>
            <a:r>
              <a:rPr lang="ja-JP" altLang="en-US" sz="1400" smtClean="0">
                <a:latin typeface="Arial" pitchFamily="34" charset="0"/>
              </a:rPr>
              <a:t>’</a:t>
            </a:r>
            <a:r>
              <a:rPr lang="en-US" altLang="ja-JP" sz="1400" smtClean="0">
                <a:latin typeface="Times" pitchFamily="2" charset="0"/>
              </a:rPr>
              <a:t>d like to talk today about how we</a:t>
            </a:r>
            <a:r>
              <a:rPr lang="ja-JP" altLang="en-US" sz="1400" smtClean="0">
                <a:latin typeface="Arial" pitchFamily="34" charset="0"/>
              </a:rPr>
              <a:t>’</a:t>
            </a:r>
            <a:r>
              <a:rPr lang="en-US" altLang="ja-JP" sz="1400" smtClean="0">
                <a:latin typeface="Times" pitchFamily="2" charset="0"/>
              </a:rPr>
              <a:t>re using public broadcasting and the Web to serve a mission that we share with everyone in this room:  to provide the best, most compelling information about giving every child the best possible opportunity to become a skilled and passionate reader and writer.  </a:t>
            </a:r>
          </a:p>
          <a:p>
            <a:pPr eaLnBrk="1" hangingPunct="1"/>
            <a:endParaRPr lang="en-US" sz="1400" smtClean="0">
              <a:latin typeface="Times" pitchFamily="2" charset="0"/>
            </a:endParaRPr>
          </a:p>
          <a:p>
            <a:pPr eaLnBrk="1" hangingPunct="1"/>
            <a:endParaRPr lang="en-US" sz="1400" smtClean="0">
              <a:latin typeface="Times" pitchFamily="2" charset="0"/>
            </a:endParaRPr>
          </a:p>
          <a:p>
            <a:pPr eaLnBrk="1" hangingPunct="1"/>
            <a:r>
              <a:rPr lang="en-US" sz="1400" smtClean="0">
                <a:latin typeface="Times" pitchFamily="2" charset="0"/>
              </a:rPr>
              <a:t>RR based at PBS—consciously created a new model—stay with a field for a long time, get to know partners, etc.  Build an audience based on the web, with TV as a billboard for the project.</a:t>
            </a:r>
          </a:p>
          <a:p>
            <a:pPr eaLnBrk="1" hangingPunct="1"/>
            <a:endParaRPr lang="en-US" sz="1400" smtClean="0">
              <a:latin typeface="Times" pitchFamily="2" charset="0"/>
            </a:endParaRPr>
          </a:p>
          <a:p>
            <a:pPr eaLnBrk="1" hangingPunct="1"/>
            <a:r>
              <a:rPr lang="en-US" sz="1400" smtClean="0">
                <a:latin typeface="Times" pitchFamily="2" charset="0"/>
              </a:rPr>
              <a:t>I</a:t>
            </a:r>
            <a:r>
              <a:rPr lang="ja-JP" altLang="en-US" sz="1400" smtClean="0">
                <a:latin typeface="Arial" pitchFamily="34" charset="0"/>
              </a:rPr>
              <a:t>’</a:t>
            </a:r>
            <a:r>
              <a:rPr lang="en-US" altLang="ja-JP" sz="1400" smtClean="0">
                <a:latin typeface="Times" pitchFamily="2" charset="0"/>
              </a:rPr>
              <a:t>ll spend a few minutes letting you know what we do, and then talk about something equally important: how we have built our audience.  </a:t>
            </a:r>
            <a:endParaRPr lang="en-US" sz="1400" smtClean="0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algn="ctr" defTabSz="900113" eaLnBrk="0" hangingPunct="0"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 algn="ctr" defTabSz="900113" eaLnBrk="0" hangingPunct="0"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 algn="ctr" defTabSz="900113" eaLnBrk="0" hangingPunct="0"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 algn="ctr" defTabSz="900113" eaLnBrk="0" hangingPunct="0"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 algn="ctr" defTabSz="900113" eaLnBrk="0" hangingPunct="0"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algn="ctr" defTabSz="90011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algn="ctr" defTabSz="90011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algn="ctr" defTabSz="90011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algn="ctr" defTabSz="900113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pPr algn="r"/>
            <a:fld id="{8529618F-AEB4-46C4-9E84-3AD911F72549}" type="slidenum">
              <a:rPr lang="en-US" sz="1200" i="0"/>
              <a:pPr algn="r"/>
              <a:t>2</a:t>
            </a:fld>
            <a:endParaRPr lang="en-US" sz="1200" i="0"/>
          </a:p>
        </p:txBody>
      </p:sp>
      <p:sp>
        <p:nvSpPr>
          <p:cNvPr id="92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806450"/>
            <a:ext cx="4538662" cy="34036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solidFill>
                <a:srgbClr val="000000"/>
              </a:solidFill>
              <a:latin typeface="Times" pitchFamily="2" charset="0"/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Since starting the department about 10 years ago, we have created, in effect, four new channels: Reading Rockets, LD OnLine, Colorin Colorado, and, most recently, AdLit.org.</a:t>
            </a:r>
          </a:p>
          <a:p>
            <a:pPr eaLnBrk="1" hangingPunct="1"/>
            <a:endParaRPr lang="en-US" smtClean="0">
              <a:solidFill>
                <a:srgbClr val="000000"/>
              </a:solidFill>
              <a:latin typeface="Times" pitchFamily="2" charset="0"/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Times" pitchFamily="2" charset="0"/>
              </a:rPr>
              <a:t>Starting from scratch, we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re producing  programs for PBS.  We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re building national brands on the Web that now serve more than 500,000 unique visitors each month.  We publish electronic newsletters that reach more than 170,000 subscribers.   And most important, we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ve managed to take some complex subjects and present them in a way that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s accessible to the average teacher, the average principal, the average parent.   We</a:t>
            </a:r>
            <a:r>
              <a:rPr lang="ja-JP" altLang="en-US" smtClean="0">
                <a:solidFill>
                  <a:srgbClr val="000000"/>
                </a:solidFill>
                <a:latin typeface="Arial" pitchFamily="34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latin typeface="Times" pitchFamily="2" charset="0"/>
              </a:rPr>
              <a:t>ve created, I think,  a powerful model of public education on a national scale.</a:t>
            </a:r>
          </a:p>
          <a:p>
            <a:pPr eaLnBrk="1" hangingPunct="1"/>
            <a:endParaRPr lang="en-US" smtClean="0">
              <a:solidFill>
                <a:srgbClr val="000000"/>
              </a:solidFill>
              <a:latin typeface="Times" pitchFamily="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E9BD5A-B322-4BCC-A3F5-315AFE06B340}" type="datetime1">
              <a:rPr lang="en-US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F3915-91EC-4F96-8D81-D445034CED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855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4E6708-2273-4D76-8295-9FEC2BD28DC0}" type="datetime1">
              <a:rPr lang="en-US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77E25-D0F2-435C-B388-7F0788E94E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9232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818E83-7CF0-4E97-8193-1C16741F0E53}" type="datetime1">
              <a:rPr lang="en-US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EB3B1-129C-4E78-BA00-93BF481422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8971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001964-24AF-4EB3-8E51-09CB18B03059}" type="datetime1">
              <a:rPr lang="en-US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597CD-F2C6-4FD0-985B-608858CA28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5076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4065EE-029B-44AF-B6FD-311BC853AF63}" type="datetime1">
              <a:rPr lang="en-US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40A1C-FDB4-4D19-8B89-90C1128391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094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20BF66-C633-477D-A902-2D18563BD60F}" type="datetime1">
              <a:rPr lang="en-US"/>
              <a:pPr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8CECF-28A7-475E-8DE3-2F87F09327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7585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FC2D4A-9451-4756-948D-351D45DDB8CB}" type="datetime1">
              <a:rPr lang="en-US"/>
              <a:pPr/>
              <a:t>1/24/2013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42AC6-05D8-49DA-BDB1-47E10EAA00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830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9351EB-BF6F-4D35-AD6D-4CDA4C07AADD}" type="datetime1">
              <a:rPr lang="en-US"/>
              <a:pPr/>
              <a:t>1/24/2013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5BF38-0DEC-4339-9ADD-BD2098636E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5487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825B70-4285-4D72-89F9-E9212607B77D}" type="datetime1">
              <a:rPr lang="en-US"/>
              <a:pPr/>
              <a:t>1/24/2013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85428-5341-4F8C-A8C1-3A2E7D89CC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238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AD17C1-D8C6-44E8-8FB9-714B32FF3963}" type="datetime1">
              <a:rPr lang="en-US"/>
              <a:pPr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F37C1-1B65-48CB-9712-CA5DFE73D3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4816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E70073-E09F-4D7B-A73B-4BA6733B6F44}" type="datetime1">
              <a:rPr lang="en-US"/>
              <a:pPr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21AEB-A8B1-4A6D-9C9F-F70A53B695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7624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A22AE30-2EF4-4115-9661-BD9B9AA2D820}" type="datetime1">
              <a:rPr lang="en-US"/>
              <a:pPr/>
              <a:t>1/24/2013</a:t>
            </a:fld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A39C4DC-B73E-4F32-A76D-E0FB5BD6810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3" descr="ppt_h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5575" y="6350"/>
            <a:ext cx="6448425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7347" name="Text Box 3"/>
          <p:cNvSpPr txBox="1">
            <a:spLocks noChangeArrowheads="1"/>
          </p:cNvSpPr>
          <p:nvPr/>
        </p:nvSpPr>
        <p:spPr bwMode="auto">
          <a:xfrm>
            <a:off x="1812925" y="22225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>
              <a:latin typeface="Times" charset="0"/>
              <a:ea typeface="ＭＳ Ｐゴシック" charset="0"/>
            </a:endParaRPr>
          </a:p>
        </p:txBody>
      </p:sp>
      <p:sp>
        <p:nvSpPr>
          <p:cNvPr id="697349" name="Rectangle 5"/>
          <p:cNvSpPr>
            <a:spLocks noChangeArrowheads="1"/>
          </p:cNvSpPr>
          <p:nvPr/>
        </p:nvSpPr>
        <p:spPr bwMode="auto">
          <a:xfrm>
            <a:off x="876300" y="2390775"/>
            <a:ext cx="7392988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30188" indent="-230188" algn="ctr" eaLnBrk="0" hangingPunct="0">
              <a:defRPr/>
            </a:pPr>
            <a:r>
              <a:rPr lang="en-US" sz="3600" dirty="0">
                <a:solidFill>
                  <a:srgbClr val="4D4D4D"/>
                </a:solidFill>
                <a:latin typeface="Arial" charset="0"/>
                <a:ea typeface="ＭＳ Ｐゴシック" charset="0"/>
              </a:rPr>
              <a:t>WETA </a:t>
            </a:r>
            <a:r>
              <a:rPr lang="en-US" sz="3600" dirty="0" smtClean="0">
                <a:solidFill>
                  <a:srgbClr val="4D4D4D"/>
                </a:solidFill>
                <a:latin typeface="Arial" charset="0"/>
                <a:ea typeface="ＭＳ Ｐゴシック" charset="0"/>
              </a:rPr>
              <a:t>Learning </a:t>
            </a:r>
            <a:r>
              <a:rPr lang="en-US" sz="3600" dirty="0">
                <a:solidFill>
                  <a:srgbClr val="4D4D4D"/>
                </a:solidFill>
                <a:latin typeface="Arial" charset="0"/>
                <a:ea typeface="ＭＳ Ｐゴシック" charset="0"/>
              </a:rPr>
              <a:t>Media</a:t>
            </a:r>
            <a:endParaRPr lang="en-US" sz="3600" dirty="0">
              <a:solidFill>
                <a:srgbClr val="2078A4"/>
              </a:solidFill>
              <a:latin typeface="Arial" charset="0"/>
              <a:ea typeface="ＭＳ Ｐゴシック" charset="0"/>
            </a:endParaRPr>
          </a:p>
          <a:p>
            <a:pPr marL="230188" indent="-230188" algn="ctr" eaLnBrk="0" hangingPunct="0">
              <a:lnSpc>
                <a:spcPct val="180000"/>
              </a:lnSpc>
              <a:defRPr/>
            </a:pPr>
            <a:endParaRPr lang="en-US" dirty="0">
              <a:solidFill>
                <a:srgbClr val="2078A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97350" name="Text Box 6"/>
          <p:cNvSpPr txBox="1">
            <a:spLocks noChangeArrowheads="1"/>
          </p:cNvSpPr>
          <p:nvPr/>
        </p:nvSpPr>
        <p:spPr bwMode="auto">
          <a:xfrm>
            <a:off x="914400" y="4829175"/>
            <a:ext cx="762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 sz="2000">
              <a:solidFill>
                <a:srgbClr val="49711E"/>
              </a:solidFill>
              <a:latin typeface="Arial Unicode MS" charset="0"/>
              <a:ea typeface="ＭＳ Ｐゴシック" charset="0"/>
            </a:endParaRPr>
          </a:p>
        </p:txBody>
      </p:sp>
      <p:pic>
        <p:nvPicPr>
          <p:cNvPr id="4101" name="Picture 7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30734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30734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9" descr="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572000"/>
            <a:ext cx="30734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0" descr="wet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1295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7358" name="Text Box 14"/>
          <p:cNvSpPr txBox="1">
            <a:spLocks noChangeArrowheads="1"/>
          </p:cNvSpPr>
          <p:nvPr/>
        </p:nvSpPr>
        <p:spPr bwMode="auto">
          <a:xfrm>
            <a:off x="774700" y="1003300"/>
            <a:ext cx="6388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400" b="1">
                <a:latin typeface="Arial" charset="0"/>
                <a:ea typeface="ＭＳ Ｐゴシック" charset="0"/>
              </a:rPr>
              <a:t>The flagship public television and radio station in the nation's capital</a:t>
            </a:r>
            <a:r>
              <a:rPr lang="en-US" sz="1400" b="1" i="1">
                <a:latin typeface="Arial" charset="0"/>
                <a:ea typeface="ＭＳ Ｐゴシック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mess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520" y="0"/>
            <a:ext cx="607496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bi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nter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25" y="0"/>
            <a:ext cx="870994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9" descr="ppt_h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5575" y="19050"/>
            <a:ext cx="644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27" name="Text Box 3"/>
          <p:cNvSpPr txBox="1">
            <a:spLocks noChangeArrowheads="1"/>
          </p:cNvSpPr>
          <p:nvPr/>
        </p:nvSpPr>
        <p:spPr bwMode="auto">
          <a:xfrm>
            <a:off x="1812925" y="15843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>
              <a:latin typeface="Times" charset="0"/>
              <a:ea typeface="ＭＳ Ｐゴシック" charset="0"/>
            </a:endParaRPr>
          </a:p>
        </p:txBody>
      </p:sp>
      <p:sp>
        <p:nvSpPr>
          <p:cNvPr id="922628" name="Text Box 4"/>
          <p:cNvSpPr txBox="1">
            <a:spLocks noChangeArrowheads="1"/>
          </p:cNvSpPr>
          <p:nvPr/>
        </p:nvSpPr>
        <p:spPr bwMode="auto">
          <a:xfrm>
            <a:off x="914400" y="304800"/>
            <a:ext cx="5257800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301752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 sz="1800" smtClean="0">
                <a:solidFill>
                  <a:srgbClr val="4D4D4D"/>
                </a:solidFill>
                <a:latin typeface="Arial" charset="0"/>
              </a:rPr>
              <a:t>WETA Learning Media</a:t>
            </a:r>
          </a:p>
          <a:p>
            <a:pPr eaLnBrk="0" hangingPunct="0">
              <a:buFont typeface="Times" charset="0"/>
              <a:buAutoNum type="arabicPeriod"/>
              <a:defRPr/>
            </a:pPr>
            <a:endParaRPr lang="en-US" sz="1800" smtClean="0">
              <a:solidFill>
                <a:srgbClr val="4D4D4D"/>
              </a:solidFill>
              <a:latin typeface="Arial" charset="0"/>
            </a:endParaRPr>
          </a:p>
          <a:p>
            <a:pPr eaLnBrk="0" hangingPunct="0">
              <a:defRPr/>
            </a:pPr>
            <a:r>
              <a:rPr lang="en-US" sz="3200" smtClean="0">
                <a:solidFill>
                  <a:srgbClr val="2078A4"/>
                </a:solidFill>
                <a:latin typeface="Arial" charset="0"/>
              </a:rPr>
              <a:t>Our Education Projects</a:t>
            </a:r>
          </a:p>
        </p:txBody>
      </p:sp>
      <p:pic>
        <p:nvPicPr>
          <p:cNvPr id="922629" name="Picture 5" descr="LD"/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903"/>
          <a:stretch>
            <a:fillRect/>
          </a:stretch>
        </p:blipFill>
        <p:spPr bwMode="auto">
          <a:xfrm>
            <a:off x="425450" y="1981200"/>
            <a:ext cx="3657600" cy="24701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632" name="Picture 8" descr="Co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260"/>
          <a:stretch>
            <a:fillRect/>
          </a:stretch>
        </p:blipFill>
        <p:spPr bwMode="auto">
          <a:xfrm>
            <a:off x="914400" y="4114800"/>
            <a:ext cx="3505200" cy="24384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>
            <a:outerShdw blurRad="63500" dist="71842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636" name="Picture 12" descr="RR_h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3486150" cy="29654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46662" dir="2115817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638" name="Picture 14" descr="AL cop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860"/>
          <a:stretch>
            <a:fillRect/>
          </a:stretch>
        </p:blipFill>
        <p:spPr bwMode="auto">
          <a:xfrm>
            <a:off x="5105400" y="4114800"/>
            <a:ext cx="3505200" cy="244316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>
            <a:outerShdw blurRad="63500" dist="71842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15" descr="wet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0988"/>
            <a:ext cx="9906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5webp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3381"/>
            <a:ext cx="9144000" cy="61312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n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unditou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bca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p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24" y="0"/>
            <a:ext cx="803195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bannotat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212" y="0"/>
            <a:ext cx="463357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adingtipofthed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0932"/>
            <a:ext cx="9144000" cy="61161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13213</TotalTime>
  <Words>283</Words>
  <Application>Microsoft Office PowerPoint</Application>
  <PresentationFormat>On-screen Show (4:3)</PresentationFormat>
  <Paragraphs>18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chesnut</dc:creator>
  <cp:lastModifiedBy>tchovanec</cp:lastModifiedBy>
  <cp:revision>860</cp:revision>
  <cp:lastPrinted>2006-07-10T02:51:47Z</cp:lastPrinted>
  <dcterms:created xsi:type="dcterms:W3CDTF">2005-01-11T13:34:38Z</dcterms:created>
  <dcterms:modified xsi:type="dcterms:W3CDTF">2013-01-24T17:20:27Z</dcterms:modified>
</cp:coreProperties>
</file>