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65" r:id="rId4"/>
    <p:sldId id="261" r:id="rId5"/>
    <p:sldId id="268" r:id="rId6"/>
    <p:sldId id="267" r:id="rId7"/>
    <p:sldId id="272" r:id="rId8"/>
    <p:sldId id="256" r:id="rId9"/>
    <p:sldId id="275" r:id="rId10"/>
    <p:sldId id="271" r:id="rId11"/>
    <p:sldId id="273" r:id="rId12"/>
    <p:sldId id="274" r:id="rId13"/>
    <p:sldId id="270" r:id="rId14"/>
    <p:sldId id="259" r:id="rId15"/>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33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C5479-FA1A-4702-A771-89664AFA15F4}"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366304-BEDD-46E2-8E02-A5C80567290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C5479-FA1A-4702-A771-89664AFA15F4}" type="datetimeFigureOut">
              <a:rPr lang="en-US" smtClean="0"/>
              <a:pPr/>
              <a:t>11/30/2012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66304-BEDD-46E2-8E02-A5C80567290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remainefoundation.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remainefoundati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
        <p:nvSpPr>
          <p:cNvPr id="3" name="TextBox 2"/>
          <p:cNvSpPr txBox="1"/>
          <p:nvPr/>
        </p:nvSpPr>
        <p:spPr>
          <a:xfrm>
            <a:off x="2286000" y="2057400"/>
            <a:ext cx="4583049" cy="3170099"/>
          </a:xfrm>
          <a:prstGeom prst="rect">
            <a:avLst/>
          </a:prstGeom>
          <a:noFill/>
        </p:spPr>
        <p:txBody>
          <a:bodyPr wrap="none" rtlCol="0">
            <a:spAutoFit/>
          </a:bodyPr>
          <a:lstStyle/>
          <a:p>
            <a:pPr>
              <a:buFont typeface="Arial" pitchFamily="34" charset="0"/>
              <a:buChar char="•"/>
            </a:pPr>
            <a:r>
              <a:rPr lang="en-US" sz="4000" dirty="0" smtClean="0"/>
              <a:t>Family Foundation</a:t>
            </a:r>
          </a:p>
          <a:p>
            <a:pPr>
              <a:buFont typeface="Arial" pitchFamily="34" charset="0"/>
              <a:buChar char="•"/>
            </a:pPr>
            <a:endParaRPr lang="en-US" sz="4000" dirty="0" smtClean="0"/>
          </a:p>
          <a:p>
            <a:pPr>
              <a:buFont typeface="Arial" pitchFamily="34" charset="0"/>
              <a:buChar char="•"/>
            </a:pPr>
            <a:r>
              <a:rPr lang="en-US" sz="4000" dirty="0" smtClean="0"/>
              <a:t>3 Areas of Funding</a:t>
            </a:r>
          </a:p>
          <a:p>
            <a:pPr>
              <a:buFont typeface="Arial" pitchFamily="34" charset="0"/>
              <a:buChar char="•"/>
            </a:pPr>
            <a:endParaRPr lang="en-US" sz="4000" dirty="0" smtClean="0"/>
          </a:p>
          <a:p>
            <a:pPr>
              <a:buFont typeface="Arial" pitchFamily="34" charset="0"/>
              <a:buChar char="•"/>
            </a:pPr>
            <a:r>
              <a:rPr lang="en-US" sz="4000" dirty="0" smtClean="0"/>
              <a:t>Funding for 20 Years</a:t>
            </a:r>
            <a:endParaRPr lang="en-US" sz="4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86600" y="6250769"/>
            <a:ext cx="1941534" cy="5636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School Readiness</a:t>
            </a:r>
            <a:endParaRPr lang="en-US" dirty="0"/>
          </a:p>
        </p:txBody>
      </p:sp>
      <p:sp>
        <p:nvSpPr>
          <p:cNvPr id="7" name="TextBox 6"/>
          <p:cNvSpPr txBox="1"/>
          <p:nvPr/>
        </p:nvSpPr>
        <p:spPr>
          <a:xfrm>
            <a:off x="914400" y="2057400"/>
            <a:ext cx="7467600" cy="3970318"/>
          </a:xfrm>
          <a:prstGeom prst="rect">
            <a:avLst/>
          </a:prstGeom>
          <a:noFill/>
        </p:spPr>
        <p:txBody>
          <a:bodyPr wrap="square" rtlCol="0">
            <a:spAutoFit/>
          </a:bodyPr>
          <a:lstStyle/>
          <a:p>
            <a:pPr>
              <a:buFont typeface="Arial" pitchFamily="34" charset="0"/>
              <a:buChar char="•"/>
            </a:pPr>
            <a:r>
              <a:rPr lang="en-US" sz="2800" dirty="0" smtClean="0"/>
              <a:t>Studies have shown that early identification and remediation are key in the success of a child with LD</a:t>
            </a:r>
          </a:p>
          <a:p>
            <a:endParaRPr lang="en-US" sz="2800" dirty="0" smtClean="0"/>
          </a:p>
          <a:p>
            <a:pPr>
              <a:buFont typeface="Arial" pitchFamily="34" charset="0"/>
              <a:buChar char="•"/>
            </a:pPr>
            <a:r>
              <a:rPr lang="en-US" sz="2800" dirty="0" smtClean="0"/>
              <a:t>Parents who are more informed and want their children to be successful in life will recognize early warning signs, often prior to the teacher, and be able to advocate for the remediation their child needs.</a:t>
            </a:r>
            <a:endParaRPr lang="en-US" sz="2800" dirty="0"/>
          </a:p>
        </p:txBody>
      </p:sp>
    </p:spTree>
    <p:extLst>
      <p:ext uri="{BB962C8B-B14F-4D97-AF65-F5344CB8AC3E}">
        <p14:creationId xmlns="" xmlns:p14="http://schemas.microsoft.com/office/powerpoint/2010/main" val="3712772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Absence</a:t>
            </a:r>
            <a:endParaRPr lang="en-US" dirty="0"/>
          </a:p>
        </p:txBody>
      </p:sp>
      <p:sp>
        <p:nvSpPr>
          <p:cNvPr id="3" name="TextBox 2"/>
          <p:cNvSpPr txBox="1"/>
          <p:nvPr/>
        </p:nvSpPr>
        <p:spPr>
          <a:xfrm>
            <a:off x="762000" y="1905000"/>
            <a:ext cx="7696200" cy="3539430"/>
          </a:xfrm>
          <a:prstGeom prst="rect">
            <a:avLst/>
          </a:prstGeom>
          <a:noFill/>
        </p:spPr>
        <p:txBody>
          <a:bodyPr wrap="square" rtlCol="0">
            <a:spAutoFit/>
          </a:bodyPr>
          <a:lstStyle/>
          <a:p>
            <a:pPr>
              <a:buFont typeface="Arial" pitchFamily="34" charset="0"/>
              <a:buChar char="•"/>
            </a:pPr>
            <a:r>
              <a:rPr lang="en-US" sz="2800" dirty="0" smtClean="0"/>
              <a:t>Students who have dyslexia or are struggling academically tend to have more absences than their peers who are performing at grade level.  As understanding is gained and stigma is reduced students will want to attend school.</a:t>
            </a:r>
          </a:p>
          <a:p>
            <a:pPr>
              <a:buFont typeface="Arial" pitchFamily="34" charset="0"/>
              <a:buChar char="•"/>
            </a:pPr>
            <a:endParaRPr lang="en-US" sz="2800" dirty="0" smtClean="0"/>
          </a:p>
          <a:p>
            <a:pPr>
              <a:buFont typeface="Arial" pitchFamily="34" charset="0"/>
              <a:buChar char="•"/>
            </a:pPr>
            <a:r>
              <a:rPr lang="en-US" sz="2800" dirty="0" smtClean="0"/>
              <a:t>Students who feel empowered are more apt to face their challenges.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Learning Loss</a:t>
            </a:r>
            <a:endParaRPr lang="en-US" dirty="0"/>
          </a:p>
        </p:txBody>
      </p:sp>
      <p:sp>
        <p:nvSpPr>
          <p:cNvPr id="3" name="TextBox 2"/>
          <p:cNvSpPr txBox="1"/>
          <p:nvPr/>
        </p:nvSpPr>
        <p:spPr>
          <a:xfrm>
            <a:off x="838200" y="2057400"/>
            <a:ext cx="7620001" cy="3108543"/>
          </a:xfrm>
          <a:prstGeom prst="rect">
            <a:avLst/>
          </a:prstGeom>
          <a:noFill/>
        </p:spPr>
        <p:txBody>
          <a:bodyPr wrap="square" rtlCol="0">
            <a:spAutoFit/>
          </a:bodyPr>
          <a:lstStyle/>
          <a:p>
            <a:pPr>
              <a:buFont typeface="Arial" pitchFamily="34" charset="0"/>
              <a:buChar char="•"/>
            </a:pPr>
            <a:r>
              <a:rPr lang="en-US" sz="2800" dirty="0" smtClean="0"/>
              <a:t>Students who have LD tend to fall even further behind over the summer</a:t>
            </a:r>
          </a:p>
          <a:p>
            <a:pPr>
              <a:buFont typeface="Arial" pitchFamily="34" charset="0"/>
              <a:buChar char="•"/>
            </a:pPr>
            <a:endParaRPr lang="en-US" sz="2800" dirty="0" smtClean="0"/>
          </a:p>
          <a:p>
            <a:pPr>
              <a:buFont typeface="Arial" pitchFamily="34" charset="0"/>
              <a:buChar char="•"/>
            </a:pPr>
            <a:r>
              <a:rPr lang="en-US" sz="2800" dirty="0" smtClean="0"/>
              <a:t>Parents can help their children over the summer either at home, or by getting them the services they require through their school or outside agencies</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86600" y="6250769"/>
            <a:ext cx="1941534" cy="563671"/>
          </a:xfrm>
          <a:prstGeom prst="rect">
            <a:avLst/>
          </a:prstGeom>
        </p:spPr>
      </p:pic>
      <p:sp>
        <p:nvSpPr>
          <p:cNvPr id="4" name="TextBox 3"/>
          <p:cNvSpPr txBox="1"/>
          <p:nvPr/>
        </p:nvSpPr>
        <p:spPr>
          <a:xfrm>
            <a:off x="4114800" y="1066800"/>
            <a:ext cx="4343400" cy="4031873"/>
          </a:xfrm>
          <a:prstGeom prst="rect">
            <a:avLst/>
          </a:prstGeom>
          <a:noFill/>
        </p:spPr>
        <p:txBody>
          <a:bodyPr wrap="square" rtlCol="0">
            <a:spAutoFit/>
          </a:bodyPr>
          <a:lstStyle/>
          <a:p>
            <a:pPr algn="ctr"/>
            <a:r>
              <a:rPr lang="en-US" sz="3200" dirty="0" smtClean="0"/>
              <a:t>As Harvey Hubbell created his documentary, Dislecksia: the Movie he found that</a:t>
            </a:r>
          </a:p>
          <a:p>
            <a:pPr algn="ctr"/>
            <a:r>
              <a:rPr lang="en-US" sz="3200" dirty="0" smtClean="0"/>
              <a:t>the 1 thing that every successful dyslexic had in common was a </a:t>
            </a:r>
          </a:p>
          <a:p>
            <a:pPr algn="ctr"/>
            <a:r>
              <a:rPr lang="en-US" sz="3200" dirty="0" smtClean="0"/>
              <a:t>parent advocate.</a:t>
            </a:r>
            <a:endParaRPr lang="en-US" sz="3200" dirty="0"/>
          </a:p>
        </p:txBody>
      </p:sp>
      <p:pic>
        <p:nvPicPr>
          <p:cNvPr id="1026" name="Picture 2" descr="http://www.gviff.com/files/2513/3363/7710/dislecksia_postcard_sm.jpg"/>
          <p:cNvPicPr>
            <a:picLocks noChangeAspect="1" noChangeArrowheads="1"/>
          </p:cNvPicPr>
          <p:nvPr/>
        </p:nvPicPr>
        <p:blipFill>
          <a:blip r:embed="rId3" cstate="print"/>
          <a:srcRect/>
          <a:stretch>
            <a:fillRect/>
          </a:stretch>
        </p:blipFill>
        <p:spPr bwMode="auto">
          <a:xfrm>
            <a:off x="762000" y="1066800"/>
            <a:ext cx="3061854" cy="3962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2590800"/>
            <a:ext cx="3315203" cy="923330"/>
          </a:xfrm>
          <a:prstGeom prst="rect">
            <a:avLst/>
          </a:prstGeom>
          <a:noFill/>
        </p:spPr>
        <p:txBody>
          <a:bodyPr wrap="none" rtlCol="0">
            <a:spAutoFit/>
          </a:bodyPr>
          <a:lstStyle/>
          <a:p>
            <a:r>
              <a:rPr lang="en-US" sz="5400" dirty="0" smtClean="0"/>
              <a:t>Thank you!</a:t>
            </a:r>
            <a:endParaRPr lang="en-US" sz="5400" dirty="0"/>
          </a:p>
        </p:txBody>
      </p:sp>
      <p:sp>
        <p:nvSpPr>
          <p:cNvPr id="4" name="Rectangle 3"/>
          <p:cNvSpPr/>
          <p:nvPr/>
        </p:nvSpPr>
        <p:spPr>
          <a:xfrm>
            <a:off x="2362200" y="5334000"/>
            <a:ext cx="4572000" cy="1200329"/>
          </a:xfrm>
          <a:prstGeom prst="rect">
            <a:avLst/>
          </a:prstGeom>
        </p:spPr>
        <p:txBody>
          <a:bodyPr wrap="square">
            <a:spAutoFit/>
          </a:bodyPr>
          <a:lstStyle/>
          <a:p>
            <a:pPr algn="ctr"/>
            <a:r>
              <a:rPr lang="en-US" dirty="0" smtClean="0"/>
              <a:t>Suzanne Lang</a:t>
            </a:r>
          </a:p>
          <a:p>
            <a:pPr algn="ctr"/>
            <a:r>
              <a:rPr lang="en-US" dirty="0" smtClean="0"/>
              <a:t>Emily Hall Tremaine Foundation</a:t>
            </a:r>
          </a:p>
          <a:p>
            <a:pPr algn="ctr"/>
            <a:r>
              <a:rPr lang="en-US" dirty="0" smtClean="0">
                <a:hlinkClick r:id="rId2"/>
              </a:rPr>
              <a:t>www.tremainefoundation.org</a:t>
            </a:r>
            <a:endParaRPr lang="en-US" dirty="0" smtClean="0"/>
          </a:p>
          <a:p>
            <a:pPr algn="ctr"/>
            <a:r>
              <a:rPr lang="en-US" dirty="0" smtClean="0"/>
              <a:t>November 29, 2012</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86600" y="6250769"/>
            <a:ext cx="1941534" cy="5636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639"/>
            <a:ext cx="9144000" cy="7478970"/>
          </a:xfrm>
          <a:prstGeom prst="rect">
            <a:avLst/>
          </a:prstGeom>
        </p:spPr>
        <p:txBody>
          <a:bodyPr wrap="square">
            <a:spAutoFit/>
          </a:bodyPr>
          <a:lstStyle/>
          <a:p>
            <a:pPr algn="ctr"/>
            <a:endParaRPr lang="en-US" dirty="0"/>
          </a:p>
          <a:p>
            <a:pPr algn="ctr"/>
            <a:endParaRPr lang="en-US" sz="6600" dirty="0">
              <a:latin typeface="Corbel" pitchFamily="34" charset="0"/>
            </a:endParaRPr>
          </a:p>
          <a:p>
            <a:pPr algn="ctr"/>
            <a:endParaRPr lang="en-US" sz="1400" dirty="0" smtClean="0">
              <a:latin typeface="Corbel" pitchFamily="34" charset="0"/>
            </a:endParaRPr>
          </a:p>
          <a:p>
            <a:pPr algn="ctr"/>
            <a:r>
              <a:rPr lang="en-US" sz="6600" dirty="0" smtClean="0">
                <a:latin typeface="Corbel" pitchFamily="34" charset="0"/>
              </a:rPr>
              <a:t>DON’T</a:t>
            </a:r>
          </a:p>
          <a:p>
            <a:pPr algn="ctr"/>
            <a:r>
              <a:rPr lang="en-US" sz="6600" dirty="0" smtClean="0">
                <a:latin typeface="Corbel" pitchFamily="34" charset="0"/>
              </a:rPr>
              <a:t>“DYS”</a:t>
            </a:r>
          </a:p>
          <a:p>
            <a:pPr algn="ctr"/>
            <a:r>
              <a:rPr lang="en-US" sz="6600" dirty="0" smtClean="0">
                <a:latin typeface="Corbel" pitchFamily="34" charset="0"/>
              </a:rPr>
              <a:t>OUR KIDS</a:t>
            </a:r>
            <a:endParaRPr lang="en-US" sz="6600" dirty="0">
              <a:latin typeface="Corbel" pitchFamily="34" charset="0"/>
            </a:endParaRPr>
          </a:p>
          <a:p>
            <a:pPr algn="ctr"/>
            <a:r>
              <a:rPr lang="en-US" sz="2000" dirty="0" smtClean="0">
                <a:latin typeface="Corbel" pitchFamily="34" charset="0"/>
              </a:rPr>
              <a:t>DYSLEXIA AND THE QUEST FOR GRADE LEVEL READING PROFICIENCY</a:t>
            </a:r>
          </a:p>
          <a:p>
            <a:pPr algn="ctr"/>
            <a:endParaRPr lang="en-US" sz="2000" dirty="0" smtClean="0">
              <a:latin typeface="Corbel" pitchFamily="34" charset="0"/>
            </a:endParaRPr>
          </a:p>
          <a:p>
            <a:pPr algn="ctr"/>
            <a:endParaRPr lang="en-US" dirty="0" smtClean="0"/>
          </a:p>
          <a:p>
            <a:pPr algn="ctr"/>
            <a:r>
              <a:rPr lang="en-US" dirty="0" smtClean="0"/>
              <a:t>Emily Hall Tremaine Foundation</a:t>
            </a:r>
          </a:p>
          <a:p>
            <a:pPr algn="ctr"/>
            <a:r>
              <a:rPr lang="en-US" dirty="0" smtClean="0"/>
              <a:t>www.tremainefoundation.org</a:t>
            </a:r>
          </a:p>
          <a:p>
            <a:pPr algn="ctr"/>
            <a:r>
              <a:rPr lang="en-US" i="1" dirty="0" smtClean="0"/>
              <a:t>Nov. 14, 2012 Don’t Dys Our Kids Webinar</a:t>
            </a:r>
          </a:p>
          <a:p>
            <a:pPr algn="ctr"/>
            <a:endParaRPr lang="en-US" dirty="0" smtClean="0"/>
          </a:p>
          <a:p>
            <a:pPr algn="ctr"/>
            <a:endParaRPr lang="en-US" u="sng" dirty="0" smtClean="0"/>
          </a:p>
          <a:p>
            <a:pPr algn="ctr"/>
            <a:endParaRPr lang="en-US" u="sng" dirty="0" smtClean="0"/>
          </a:p>
          <a:p>
            <a:pPr algn="ct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059"/>
            <a:ext cx="9143999" cy="1276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86600" y="6250769"/>
            <a:ext cx="1941534" cy="563671"/>
          </a:xfrm>
          <a:prstGeom prst="rect">
            <a:avLst/>
          </a:prstGeom>
        </p:spPr>
      </p:pic>
    </p:spTree>
    <p:extLst>
      <p:ext uri="{BB962C8B-B14F-4D97-AF65-F5344CB8AC3E}">
        <p14:creationId xmlns="" xmlns:p14="http://schemas.microsoft.com/office/powerpoint/2010/main" val="224107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“Don’t Dys Our Kids”</a:t>
            </a:r>
            <a:endParaRPr lang="en-US" u="sng" dirty="0"/>
          </a:p>
        </p:txBody>
      </p:sp>
      <p:sp>
        <p:nvSpPr>
          <p:cNvPr id="3" name="Content Placeholder 2"/>
          <p:cNvSpPr>
            <a:spLocks noGrp="1"/>
          </p:cNvSpPr>
          <p:nvPr>
            <p:ph idx="1"/>
          </p:nvPr>
        </p:nvSpPr>
        <p:spPr/>
        <p:txBody>
          <a:bodyPr>
            <a:normAutofit lnSpcReduction="10000"/>
          </a:bodyPr>
          <a:lstStyle/>
          <a:p>
            <a:r>
              <a:rPr lang="en-US" dirty="0" smtClean="0"/>
              <a:t>Co-funded by Annie E. Casey Foundation and the Campaign for Grade Level Reading; written by Leila Fiester</a:t>
            </a:r>
          </a:p>
          <a:p>
            <a:r>
              <a:rPr lang="en-US" dirty="0" smtClean="0"/>
              <a:t>Process: Consultative Sessions, Interviews, Literature Review</a:t>
            </a:r>
          </a:p>
          <a:p>
            <a:r>
              <a:rPr lang="en-US" dirty="0" smtClean="0"/>
              <a:t>Purpose: Make the Case for Connecting Efforts of LD Community </a:t>
            </a:r>
            <a:r>
              <a:rPr lang="en-US" b="1" dirty="0" smtClean="0"/>
              <a:t>AND</a:t>
            </a:r>
            <a:r>
              <a:rPr lang="en-US" dirty="0" smtClean="0"/>
              <a:t> the Reading\Literacy Community</a:t>
            </a:r>
          </a:p>
          <a:p>
            <a:r>
              <a:rPr lang="en-US" dirty="0" smtClean="0">
                <a:hlinkClick r:id="rId2"/>
              </a:rPr>
              <a:t>www.tremainefoundation.org</a:t>
            </a:r>
            <a:endParaRPr lang="en-US" dirty="0" smtClean="0"/>
          </a:p>
          <a:p>
            <a:endParaRPr lang="en-US" sz="2800" dirty="0" smtClean="0"/>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86600" y="6259318"/>
            <a:ext cx="1941534" cy="563671"/>
          </a:xfrm>
          <a:prstGeom prst="rect">
            <a:avLst/>
          </a:prstGeom>
        </p:spPr>
      </p:pic>
    </p:spTree>
    <p:extLst>
      <p:ext uri="{BB962C8B-B14F-4D97-AF65-F5344CB8AC3E}">
        <p14:creationId xmlns:p14="http://schemas.microsoft.com/office/powerpoint/2010/main" xmlns="" val="1041317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LD?</a:t>
            </a:r>
            <a:endParaRPr lang="en-US" dirty="0"/>
          </a:p>
        </p:txBody>
      </p:sp>
      <p:sp>
        <p:nvSpPr>
          <p:cNvPr id="3" name="TextBox 2"/>
          <p:cNvSpPr txBox="1"/>
          <p:nvPr/>
        </p:nvSpPr>
        <p:spPr>
          <a:xfrm>
            <a:off x="381000" y="1828800"/>
            <a:ext cx="8305800" cy="3539430"/>
          </a:xfrm>
          <a:prstGeom prst="rect">
            <a:avLst/>
          </a:prstGeom>
          <a:noFill/>
        </p:spPr>
        <p:txBody>
          <a:bodyPr wrap="square" rtlCol="0">
            <a:spAutoFit/>
          </a:bodyPr>
          <a:lstStyle/>
          <a:p>
            <a:pPr>
              <a:buFont typeface="Arial" pitchFamily="34" charset="0"/>
              <a:buChar char="•"/>
            </a:pPr>
            <a:r>
              <a:rPr lang="en-US" sz="3200" dirty="0" smtClean="0"/>
              <a:t>2.4 million students in the US have been identified as having a specific learning disability</a:t>
            </a:r>
          </a:p>
          <a:p>
            <a:pPr>
              <a:buFont typeface="Arial" pitchFamily="34" charset="0"/>
              <a:buChar char="•"/>
            </a:pPr>
            <a:endParaRPr lang="en-US" sz="3200" dirty="0" smtClean="0"/>
          </a:p>
          <a:p>
            <a:pPr>
              <a:buFont typeface="Arial" pitchFamily="34" charset="0"/>
              <a:buChar char="•"/>
            </a:pPr>
            <a:r>
              <a:rPr lang="en-US" sz="3200" dirty="0" smtClean="0"/>
              <a:t>SLD effects students in every zip code</a:t>
            </a:r>
          </a:p>
          <a:p>
            <a:endParaRPr lang="en-US" sz="3200" dirty="0" smtClean="0"/>
          </a:p>
          <a:p>
            <a:pPr>
              <a:buFont typeface="Arial" pitchFamily="34" charset="0"/>
              <a:buChar char="•"/>
            </a:pPr>
            <a:r>
              <a:rPr lang="en-US" sz="3200" dirty="0" smtClean="0"/>
              <a:t>SLDs are under diagnosed, it is thought that as much as 20% of our population has dyslexia</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86600" y="6259318"/>
            <a:ext cx="1941534" cy="5636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0" y="609600"/>
            <a:ext cx="3505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Great Minds Don’t Think Alike</a:t>
            </a:r>
            <a:endParaRPr lang="en-US"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86600" y="6172200"/>
            <a:ext cx="1941534" cy="563671"/>
          </a:xfrm>
          <a:prstGeom prst="rect">
            <a:avLst/>
          </a:prstGeom>
        </p:spPr>
      </p:pic>
      <p:pic>
        <p:nvPicPr>
          <p:cNvPr id="9218" name="Picture 2" descr="http://www.brainfacts.org/sensing-thinking-behaving/language/articles/2011/dyslexia-and-the-brain-today/~/media/Brainfacts/Article%20Multimedia/Sensing%20Thinking%20and%20Behaving/Language/Dyslexia%20Today.ashx"/>
          <p:cNvPicPr>
            <a:picLocks noChangeAspect="1" noChangeArrowheads="1"/>
          </p:cNvPicPr>
          <p:nvPr/>
        </p:nvPicPr>
        <p:blipFill>
          <a:blip r:embed="rId3" cstate="print"/>
          <a:srcRect/>
          <a:stretch>
            <a:fillRect/>
          </a:stretch>
        </p:blipFill>
        <p:spPr bwMode="auto">
          <a:xfrm>
            <a:off x="1524000" y="1828800"/>
            <a:ext cx="6191250" cy="3495675"/>
          </a:xfrm>
          <a:prstGeom prst="rect">
            <a:avLst/>
          </a:prstGeom>
          <a:noFill/>
        </p:spPr>
      </p:pic>
    </p:spTree>
    <p:extLst>
      <p:ext uri="{BB962C8B-B14F-4D97-AF65-F5344CB8AC3E}">
        <p14:creationId xmlns="" xmlns:p14="http://schemas.microsoft.com/office/powerpoint/2010/main" val="4232004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Emily Hall Tremaine Foundation</a:t>
            </a:r>
            <a:endParaRPr lang="en-US" dirty="0"/>
          </a:p>
        </p:txBody>
      </p:sp>
      <p:sp>
        <p:nvSpPr>
          <p:cNvPr id="3" name="Rectangle 2"/>
          <p:cNvSpPr/>
          <p:nvPr/>
        </p:nvSpPr>
        <p:spPr>
          <a:xfrm>
            <a:off x="990600" y="304800"/>
            <a:ext cx="2209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Dinosaur Stomp</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8556" y="914400"/>
            <a:ext cx="8230412" cy="5104762"/>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86600" y="6172200"/>
            <a:ext cx="1941534" cy="563671"/>
          </a:xfrm>
          <a:prstGeom prst="rect">
            <a:avLst/>
          </a:prstGeom>
        </p:spPr>
      </p:pic>
    </p:spTree>
    <p:extLst>
      <p:ext uri="{BB962C8B-B14F-4D97-AF65-F5344CB8AC3E}">
        <p14:creationId xmlns="" xmlns:p14="http://schemas.microsoft.com/office/powerpoint/2010/main" val="1620801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86600" y="6019800"/>
            <a:ext cx="1941534" cy="563671"/>
          </a:xfrm>
          <a:prstGeom prst="rect">
            <a:avLst/>
          </a:prstGeom>
        </p:spPr>
      </p:pic>
      <p:sp>
        <p:nvSpPr>
          <p:cNvPr id="5" name="Rectangle 4"/>
          <p:cNvSpPr/>
          <p:nvPr/>
        </p:nvSpPr>
        <p:spPr>
          <a:xfrm>
            <a:off x="457200" y="1524000"/>
            <a:ext cx="8153400" cy="2185214"/>
          </a:xfrm>
          <a:prstGeom prst="rect">
            <a:avLst/>
          </a:prstGeom>
        </p:spPr>
        <p:txBody>
          <a:bodyPr wrap="square">
            <a:spAutoFit/>
          </a:bodyPr>
          <a:lstStyle/>
          <a:p>
            <a:endParaRPr lang="en-US" sz="3600" b="1" dirty="0" smtClean="0"/>
          </a:p>
          <a:p>
            <a:endParaRPr lang="en-US" sz="3600" b="1" dirty="0" smtClean="0"/>
          </a:p>
          <a:p>
            <a:r>
              <a:rPr lang="en-US" sz="3600" b="1" dirty="0" smtClean="0"/>
              <a:t>advocacy</a:t>
            </a:r>
            <a:r>
              <a:rPr lang="en-US" sz="2800" dirty="0" smtClean="0"/>
              <a:t> - active support of an idea or cause etc.; especially the act of pleading or arguing for something</a:t>
            </a:r>
            <a:endParaRPr lang="en-US" sz="2800" dirty="0"/>
          </a:p>
        </p:txBody>
      </p:sp>
      <p:sp>
        <p:nvSpPr>
          <p:cNvPr id="6" name="Title 5"/>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xmlns="" val="248885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95400"/>
            <a:ext cx="7772400" cy="5632311"/>
          </a:xfrm>
          <a:prstGeom prst="rect">
            <a:avLst/>
          </a:prstGeom>
        </p:spPr>
        <p:txBody>
          <a:bodyPr wrap="square">
            <a:spAutoFit/>
          </a:bodyPr>
          <a:lstStyle/>
          <a:p>
            <a:pPr marL="457200" indent="-457200">
              <a:buFont typeface="+mj-lt"/>
              <a:buAutoNum type="arabicPeriod"/>
            </a:pPr>
            <a:r>
              <a:rPr lang="en-US" sz="2400" dirty="0" smtClean="0"/>
              <a:t> Helping parents understand what LD is and how it affects their children’s education from an early</a:t>
            </a:r>
            <a:r>
              <a:rPr lang="en-US" sz="2400" dirty="0"/>
              <a:t> </a:t>
            </a:r>
            <a:r>
              <a:rPr lang="en-US" sz="2400" dirty="0" smtClean="0"/>
              <a:t>stage —ideally, as early as preschool</a:t>
            </a:r>
          </a:p>
          <a:p>
            <a:pPr marL="457200" indent="-457200">
              <a:buFont typeface="+mj-lt"/>
              <a:buAutoNum type="arabicPeriod"/>
            </a:pPr>
            <a:endParaRPr lang="en-US" sz="2400" dirty="0" smtClean="0"/>
          </a:p>
          <a:p>
            <a:pPr marL="457200" indent="-457200">
              <a:buFont typeface="+mj-lt"/>
              <a:buAutoNum type="arabicPeriod"/>
            </a:pPr>
            <a:r>
              <a:rPr lang="en-US" sz="2400" dirty="0" smtClean="0"/>
              <a:t>Explaining LD in a culturally appropriate way using terms that parents don’t hear as derogatory or critical of their child’s intellectual ability</a:t>
            </a:r>
          </a:p>
          <a:p>
            <a:pPr marL="457200" indent="-457200">
              <a:buFont typeface="+mj-lt"/>
              <a:buAutoNum type="arabicPeriod"/>
            </a:pPr>
            <a:endParaRPr lang="en-US" sz="2400" dirty="0"/>
          </a:p>
          <a:p>
            <a:pPr marL="457200" indent="-457200">
              <a:buFont typeface="+mj-lt"/>
              <a:buAutoNum type="arabicPeriod"/>
            </a:pPr>
            <a:r>
              <a:rPr lang="en-US" sz="2400" dirty="0" smtClean="0"/>
              <a:t>Reaching parents through the information sources they know and trust (e.g., the NAACP, Urban League, local food banks, churches, etc.)</a:t>
            </a:r>
          </a:p>
          <a:p>
            <a:pPr marL="457200" indent="-457200">
              <a:buFont typeface="+mj-lt"/>
              <a:buAutoNum type="arabicPeriod"/>
            </a:pPr>
            <a:endParaRPr lang="en-US" sz="2400" dirty="0" smtClean="0"/>
          </a:p>
          <a:p>
            <a:pPr marL="457200" indent="-457200">
              <a:buFont typeface="+mj-lt"/>
              <a:buAutoNum type="arabicPeriod"/>
            </a:pPr>
            <a:r>
              <a:rPr lang="en-US" sz="2400" dirty="0" smtClean="0"/>
              <a:t>Reaching out to parents who may not otherwise be engaged in the school</a:t>
            </a:r>
          </a:p>
          <a:p>
            <a:pPr marL="457200" indent="-457200">
              <a:buFont typeface="+mj-lt"/>
              <a:buAutoNum type="arabicPeriod"/>
            </a:pPr>
            <a:endParaRPr lang="en-US" sz="2400" dirty="0" smtClean="0"/>
          </a:p>
        </p:txBody>
      </p:sp>
      <p:sp>
        <p:nvSpPr>
          <p:cNvPr id="5" name="Title 4"/>
          <p:cNvSpPr>
            <a:spLocks noGrp="1"/>
          </p:cNvSpPr>
          <p:nvPr>
            <p:ph type="title"/>
          </p:nvPr>
        </p:nvSpPr>
        <p:spPr/>
        <p:txBody>
          <a:bodyPr/>
          <a:lstStyle/>
          <a:p>
            <a:r>
              <a:rPr lang="en-US" dirty="0" smtClean="0"/>
              <a:t>What is Needed</a:t>
            </a: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86600" y="6250769"/>
            <a:ext cx="1941534" cy="5636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609600"/>
            <a:ext cx="388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Dyslexia, and Grade Level Reading</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599" y="1295400"/>
            <a:ext cx="7613329" cy="45727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86600" y="6019800"/>
            <a:ext cx="1941534" cy="563671"/>
          </a:xfrm>
          <a:prstGeom prst="rect">
            <a:avLst/>
          </a:prstGeom>
        </p:spPr>
      </p:pic>
    </p:spTree>
    <p:extLst>
      <p:ext uri="{BB962C8B-B14F-4D97-AF65-F5344CB8AC3E}">
        <p14:creationId xmlns:p14="http://schemas.microsoft.com/office/powerpoint/2010/main" xmlns="" val="2488857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443</Words>
  <Application>Microsoft Office PowerPoint</Application>
  <PresentationFormat>On-screen Show (4:3)</PresentationFormat>
  <Paragraphs>67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About Us:</vt:lpstr>
      <vt:lpstr>Slide 2</vt:lpstr>
      <vt:lpstr>“Don’t Dys Our Kids”</vt:lpstr>
      <vt:lpstr>What is LD?</vt:lpstr>
      <vt:lpstr>Slide 5</vt:lpstr>
      <vt:lpstr>Slide 6</vt:lpstr>
      <vt:lpstr>Definition:</vt:lpstr>
      <vt:lpstr>What is Needed</vt:lpstr>
      <vt:lpstr>Slide 9</vt:lpstr>
      <vt:lpstr>School Readiness</vt:lpstr>
      <vt:lpstr>Chronic Absence</vt:lpstr>
      <vt:lpstr>Summer Learning Loss</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Needed</dc:title>
  <dc:creator>Suzanne</dc:creator>
  <cp:lastModifiedBy>tchovanec</cp:lastModifiedBy>
  <cp:revision>34</cp:revision>
  <dcterms:created xsi:type="dcterms:W3CDTF">2012-11-25T17:42:28Z</dcterms:created>
  <dcterms:modified xsi:type="dcterms:W3CDTF">2012-11-30T16:21:06Z</dcterms:modified>
</cp:coreProperties>
</file>