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18"/>
  </p:notesMasterIdLst>
  <p:handoutMasterIdLst>
    <p:handoutMasterId r:id="rId19"/>
  </p:handoutMasterIdLst>
  <p:sldIdLst>
    <p:sldId id="287" r:id="rId2"/>
    <p:sldId id="269" r:id="rId3"/>
    <p:sldId id="289" r:id="rId4"/>
    <p:sldId id="284" r:id="rId5"/>
    <p:sldId id="286" r:id="rId6"/>
    <p:sldId id="290" r:id="rId7"/>
    <p:sldId id="291" r:id="rId8"/>
    <p:sldId id="293" r:id="rId9"/>
    <p:sldId id="292" r:id="rId10"/>
    <p:sldId id="294" r:id="rId11"/>
    <p:sldId id="295" r:id="rId12"/>
    <p:sldId id="258" r:id="rId13"/>
    <p:sldId id="272" r:id="rId14"/>
    <p:sldId id="265" r:id="rId15"/>
    <p:sldId id="264" r:id="rId16"/>
    <p:sldId id="267" r:id="rId17"/>
  </p:sldIdLst>
  <p:sldSz cx="9144000" cy="6858000" type="screen4x3"/>
  <p:notesSz cx="6858000" cy="92075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787"/>
    <p:restoredTop sz="69524" autoAdjust="0"/>
  </p:normalViewPr>
  <p:slideViewPr>
    <p:cSldViewPr>
      <p:cViewPr>
        <p:scale>
          <a:sx n="75" d="100"/>
          <a:sy n="75" d="100"/>
        </p:scale>
        <p:origin x="-33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050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18435" name="Rectangle 2051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18436" name="Rectangle 2052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47125"/>
            <a:ext cx="2971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18437" name="Rectangle 2053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747125"/>
            <a:ext cx="2971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B48AD9D-100F-4F23-81B6-99DDA0262D8D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94DB33-03C2-426E-9A99-DD869CB1D440}" type="datetimeFigureOut">
              <a:rPr lang="en-US" smtClean="0"/>
              <a:pPr/>
              <a:t>11/30/2012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27125" y="690563"/>
            <a:ext cx="4603750" cy="34528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73563"/>
            <a:ext cx="5486400" cy="4143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45538"/>
            <a:ext cx="2971800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745538"/>
            <a:ext cx="2971800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EC13F2-444B-4C30-85D8-CF546D0CC25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C13F2-444B-4C30-85D8-CF546D0CC25A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C13F2-444B-4C30-85D8-CF546D0CC25A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C13F2-444B-4C30-85D8-CF546D0CC25A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C13F2-444B-4C30-85D8-CF546D0CC25A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>
              <a:latin typeface="Tempus Sans ITC" pitchFamily="82" charset="0"/>
            </a:endParaRPr>
          </a:p>
          <a:p>
            <a:endParaRPr lang="en-US" dirty="0" smtClean="0">
              <a:latin typeface="Tempus Sans ITC" pitchFamily="8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C13F2-444B-4C30-85D8-CF546D0CC25A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C13F2-444B-4C30-85D8-CF546D0CC25A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C13F2-444B-4C30-85D8-CF546D0CC25A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C13F2-444B-4C30-85D8-CF546D0CC25A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C13F2-444B-4C30-85D8-CF546D0CC25A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baseline="0" dirty="0" smtClean="0">
              <a:solidFill>
                <a:schemeClr val="accent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C13F2-444B-4C30-85D8-CF546D0CC25A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C13F2-444B-4C30-85D8-CF546D0CC25A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C13F2-444B-4C30-85D8-CF546D0CC25A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C13F2-444B-4C30-85D8-CF546D0CC25A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C13F2-444B-4C30-85D8-CF546D0CC25A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C13F2-444B-4C30-85D8-CF546D0CC25A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 descr="Canvas"/>
          <p:cNvSpPr>
            <a:spLocks noChangeArrowheads="1"/>
          </p:cNvSpPr>
          <p:nvPr/>
        </p:nvSpPr>
        <p:spPr bwMode="white">
          <a:xfrm>
            <a:off x="528638" y="201613"/>
            <a:ext cx="8397875" cy="6467475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3075" name="Picture 3" descr="A:\minispir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ltGray">
          <a:xfrm>
            <a:off x="0" y="50800"/>
            <a:ext cx="1181100" cy="4286250"/>
          </a:xfrm>
          <a:prstGeom prst="rect">
            <a:avLst/>
          </a:prstGeom>
          <a:noFill/>
        </p:spPr>
      </p:pic>
      <p:sp>
        <p:nvSpPr>
          <p:cNvPr id="3076" name="Rectangle 4" descr="Canvas"/>
          <p:cNvSpPr>
            <a:spLocks noChangeArrowheads="1"/>
          </p:cNvSpPr>
          <p:nvPr/>
        </p:nvSpPr>
        <p:spPr bwMode="white">
          <a:xfrm>
            <a:off x="596900" y="4130675"/>
            <a:ext cx="1041400" cy="4572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3077" name="Picture 5" descr="A:\minispir.GIF"/>
          <p:cNvPicPr>
            <a:picLocks noChangeAspect="1" noChangeArrowheads="1"/>
          </p:cNvPicPr>
          <p:nvPr/>
        </p:nvPicPr>
        <p:blipFill>
          <a:blip r:embed="rId3" cstate="print"/>
          <a:srcRect t="39999"/>
          <a:stretch>
            <a:fillRect/>
          </a:stretch>
        </p:blipFill>
        <p:spPr bwMode="ltGray">
          <a:xfrm>
            <a:off x="0" y="4222750"/>
            <a:ext cx="1181100" cy="2571750"/>
          </a:xfrm>
          <a:prstGeom prst="rect">
            <a:avLst/>
          </a:prstGeom>
          <a:noFill/>
        </p:spPr>
      </p:pic>
      <p:sp>
        <p:nvSpPr>
          <p:cNvPr id="3078" name="Rectangle 6"/>
          <p:cNvSpPr>
            <a:spLocks noGrp="1" noChangeArrowheads="1"/>
          </p:cNvSpPr>
          <p:nvPr>
            <p:ph type="ctrTitle"/>
          </p:nvPr>
        </p:nvSpPr>
        <p:spPr>
          <a:xfrm>
            <a:off x="914400" y="20574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625600" y="3886200"/>
            <a:ext cx="6400800" cy="177165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dt" sz="half" idx="2"/>
          </p:nvPr>
        </p:nvSpPr>
        <p:spPr>
          <a:xfrm>
            <a:off x="1117600" y="6115050"/>
            <a:ext cx="1930400" cy="514350"/>
          </a:xfrm>
        </p:spPr>
        <p:txBody>
          <a:bodyPr/>
          <a:lstStyle>
            <a:lvl1pPr>
              <a:defRPr>
                <a:solidFill>
                  <a:srgbClr val="CC986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ftr" sz="quarter" idx="3"/>
          </p:nvPr>
        </p:nvSpPr>
        <p:spPr>
          <a:xfrm>
            <a:off x="3556000" y="6115050"/>
            <a:ext cx="2844800" cy="514350"/>
          </a:xfrm>
        </p:spPr>
        <p:txBody>
          <a:bodyPr/>
          <a:lstStyle>
            <a:lvl1pPr>
              <a:defRPr>
                <a:solidFill>
                  <a:srgbClr val="CC986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010400" y="6115050"/>
            <a:ext cx="1828800" cy="514350"/>
          </a:xfrm>
        </p:spPr>
        <p:txBody>
          <a:bodyPr/>
          <a:lstStyle>
            <a:lvl1pPr>
              <a:defRPr>
                <a:solidFill>
                  <a:srgbClr val="CC9864"/>
                </a:solidFill>
              </a:defRPr>
            </a:lvl1pPr>
          </a:lstStyle>
          <a:p>
            <a:fld id="{D2129D9C-0391-406E-958D-A70C3DF050BB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8F25D2-E829-41B6-B871-1A361562AC82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40005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40005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2269D8-3614-4E89-A992-94BD4A39251D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8B4532-5AB1-4C74-BAD6-F20D99DE8096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CE9C07-900E-4555-9A20-9F3CAE1153CE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7716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7716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E86F1-07D4-46F5-A57F-D19A13049BEF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87DE21-0D45-4AD4-BEEC-CF1DA8F9B72D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AA2156-DB99-4088-B9BE-AA6E488D1060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B6153A-D9AD-42B7-AF69-07D8EBBAFB9C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4FAD35-FFEC-49F0-94E5-0CF4DD4AD172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9116E0-A3C8-4737-A3E7-176C2B5A8617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rgbClr val="8C735A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50800"/>
            <a:ext cx="8926513" cy="6743700"/>
            <a:chOff x="0" y="42"/>
            <a:chExt cx="4217" cy="5664"/>
          </a:xfrm>
        </p:grpSpPr>
        <p:grpSp>
          <p:nvGrpSpPr>
            <p:cNvPr id="2051" name="Group 3"/>
            <p:cNvGrpSpPr>
              <a:grpSpLocks/>
            </p:cNvGrpSpPr>
            <p:nvPr/>
          </p:nvGrpSpPr>
          <p:grpSpPr bwMode="auto">
            <a:xfrm>
              <a:off x="0" y="42"/>
              <a:ext cx="4217" cy="5664"/>
              <a:chOff x="0" y="42"/>
              <a:chExt cx="4217" cy="5664"/>
            </a:xfrm>
          </p:grpSpPr>
          <p:sp>
            <p:nvSpPr>
              <p:cNvPr id="2052" name="Rectangle 4"/>
              <p:cNvSpPr>
                <a:spLocks noChangeArrowheads="1"/>
              </p:cNvSpPr>
              <p:nvPr/>
            </p:nvSpPr>
            <p:spPr bwMode="ltGray">
              <a:xfrm>
                <a:off x="250" y="169"/>
                <a:ext cx="3967" cy="543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pic>
            <p:nvPicPr>
              <p:cNvPr id="2053" name="Picture 5" descr="A:\minispir.GIF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ltGray">
              <a:xfrm>
                <a:off x="0" y="42"/>
                <a:ext cx="558" cy="3600"/>
              </a:xfrm>
              <a:prstGeom prst="rect">
                <a:avLst/>
              </a:prstGeom>
              <a:noFill/>
            </p:spPr>
          </p:pic>
          <p:sp>
            <p:nvSpPr>
              <p:cNvPr id="2054" name="Rectangle 6"/>
              <p:cNvSpPr>
                <a:spLocks noChangeArrowheads="1"/>
              </p:cNvSpPr>
              <p:nvPr/>
            </p:nvSpPr>
            <p:spPr bwMode="ltGray">
              <a:xfrm>
                <a:off x="282" y="3468"/>
                <a:ext cx="492" cy="38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pic>
            <p:nvPicPr>
              <p:cNvPr id="2055" name="Picture 7" descr="A:\minispir.GIF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 t="39999"/>
              <a:stretch>
                <a:fillRect/>
              </a:stretch>
            </p:blipFill>
            <p:spPr bwMode="ltGray">
              <a:xfrm>
                <a:off x="0" y="3546"/>
                <a:ext cx="558" cy="2160"/>
              </a:xfrm>
              <a:prstGeom prst="rect">
                <a:avLst/>
              </a:prstGeom>
              <a:noFill/>
            </p:spPr>
          </p:pic>
        </p:grpSp>
        <p:grpSp>
          <p:nvGrpSpPr>
            <p:cNvPr id="2056" name="Group 8"/>
            <p:cNvGrpSpPr>
              <a:grpSpLocks/>
            </p:cNvGrpSpPr>
            <p:nvPr/>
          </p:nvGrpSpPr>
          <p:grpSpPr bwMode="auto">
            <a:xfrm>
              <a:off x="543" y="1296"/>
              <a:ext cx="3658" cy="4032"/>
              <a:chOff x="198" y="1296"/>
              <a:chExt cx="3658" cy="4032"/>
            </a:xfrm>
          </p:grpSpPr>
          <p:sp>
            <p:nvSpPr>
              <p:cNvPr id="2057" name="Line 9"/>
              <p:cNvSpPr>
                <a:spLocks noChangeShapeType="1"/>
              </p:cNvSpPr>
              <p:nvPr/>
            </p:nvSpPr>
            <p:spPr bwMode="ltGray">
              <a:xfrm>
                <a:off x="198" y="1296"/>
                <a:ext cx="365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8" name="Line 10"/>
              <p:cNvSpPr>
                <a:spLocks noChangeShapeType="1"/>
              </p:cNvSpPr>
              <p:nvPr/>
            </p:nvSpPr>
            <p:spPr bwMode="ltGray">
              <a:xfrm>
                <a:off x="198" y="1488"/>
                <a:ext cx="365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9" name="Line 11"/>
              <p:cNvSpPr>
                <a:spLocks noChangeShapeType="1"/>
              </p:cNvSpPr>
              <p:nvPr/>
            </p:nvSpPr>
            <p:spPr bwMode="ltGray">
              <a:xfrm>
                <a:off x="198" y="1680"/>
                <a:ext cx="365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60" name="Line 12"/>
              <p:cNvSpPr>
                <a:spLocks noChangeShapeType="1"/>
              </p:cNvSpPr>
              <p:nvPr/>
            </p:nvSpPr>
            <p:spPr bwMode="ltGray">
              <a:xfrm>
                <a:off x="198" y="1872"/>
                <a:ext cx="365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61" name="Line 13"/>
              <p:cNvSpPr>
                <a:spLocks noChangeShapeType="1"/>
              </p:cNvSpPr>
              <p:nvPr/>
            </p:nvSpPr>
            <p:spPr bwMode="ltGray">
              <a:xfrm>
                <a:off x="198" y="2064"/>
                <a:ext cx="365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62" name="Line 14"/>
              <p:cNvSpPr>
                <a:spLocks noChangeShapeType="1"/>
              </p:cNvSpPr>
              <p:nvPr/>
            </p:nvSpPr>
            <p:spPr bwMode="ltGray">
              <a:xfrm>
                <a:off x="198" y="2256"/>
                <a:ext cx="365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63" name="Line 15"/>
              <p:cNvSpPr>
                <a:spLocks noChangeShapeType="1"/>
              </p:cNvSpPr>
              <p:nvPr/>
            </p:nvSpPr>
            <p:spPr bwMode="ltGray">
              <a:xfrm>
                <a:off x="198" y="2448"/>
                <a:ext cx="365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64" name="Line 16"/>
              <p:cNvSpPr>
                <a:spLocks noChangeShapeType="1"/>
              </p:cNvSpPr>
              <p:nvPr/>
            </p:nvSpPr>
            <p:spPr bwMode="ltGray">
              <a:xfrm>
                <a:off x="198" y="2640"/>
                <a:ext cx="365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65" name="Line 17"/>
              <p:cNvSpPr>
                <a:spLocks noChangeShapeType="1"/>
              </p:cNvSpPr>
              <p:nvPr/>
            </p:nvSpPr>
            <p:spPr bwMode="ltGray">
              <a:xfrm>
                <a:off x="198" y="2832"/>
                <a:ext cx="365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66" name="Line 18"/>
              <p:cNvSpPr>
                <a:spLocks noChangeShapeType="1"/>
              </p:cNvSpPr>
              <p:nvPr/>
            </p:nvSpPr>
            <p:spPr bwMode="ltGray">
              <a:xfrm>
                <a:off x="198" y="3024"/>
                <a:ext cx="365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67" name="Line 19"/>
              <p:cNvSpPr>
                <a:spLocks noChangeShapeType="1"/>
              </p:cNvSpPr>
              <p:nvPr/>
            </p:nvSpPr>
            <p:spPr bwMode="ltGray">
              <a:xfrm>
                <a:off x="198" y="3216"/>
                <a:ext cx="365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68" name="Line 20"/>
              <p:cNvSpPr>
                <a:spLocks noChangeShapeType="1"/>
              </p:cNvSpPr>
              <p:nvPr/>
            </p:nvSpPr>
            <p:spPr bwMode="ltGray">
              <a:xfrm>
                <a:off x="198" y="3408"/>
                <a:ext cx="365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69" name="Line 21"/>
              <p:cNvSpPr>
                <a:spLocks noChangeShapeType="1"/>
              </p:cNvSpPr>
              <p:nvPr/>
            </p:nvSpPr>
            <p:spPr bwMode="ltGray">
              <a:xfrm>
                <a:off x="198" y="3600"/>
                <a:ext cx="365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70" name="Line 22"/>
              <p:cNvSpPr>
                <a:spLocks noChangeShapeType="1"/>
              </p:cNvSpPr>
              <p:nvPr/>
            </p:nvSpPr>
            <p:spPr bwMode="ltGray">
              <a:xfrm>
                <a:off x="198" y="3792"/>
                <a:ext cx="365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71" name="Line 23"/>
              <p:cNvSpPr>
                <a:spLocks noChangeShapeType="1"/>
              </p:cNvSpPr>
              <p:nvPr/>
            </p:nvSpPr>
            <p:spPr bwMode="ltGray">
              <a:xfrm>
                <a:off x="198" y="3984"/>
                <a:ext cx="365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72" name="Line 24"/>
              <p:cNvSpPr>
                <a:spLocks noChangeShapeType="1"/>
              </p:cNvSpPr>
              <p:nvPr/>
            </p:nvSpPr>
            <p:spPr bwMode="ltGray">
              <a:xfrm>
                <a:off x="198" y="4176"/>
                <a:ext cx="365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73" name="Line 25"/>
              <p:cNvSpPr>
                <a:spLocks noChangeShapeType="1"/>
              </p:cNvSpPr>
              <p:nvPr/>
            </p:nvSpPr>
            <p:spPr bwMode="ltGray">
              <a:xfrm>
                <a:off x="198" y="4368"/>
                <a:ext cx="365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74" name="Line 26"/>
              <p:cNvSpPr>
                <a:spLocks noChangeShapeType="1"/>
              </p:cNvSpPr>
              <p:nvPr/>
            </p:nvSpPr>
            <p:spPr bwMode="ltGray">
              <a:xfrm>
                <a:off x="198" y="4560"/>
                <a:ext cx="365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75" name="Line 27"/>
              <p:cNvSpPr>
                <a:spLocks noChangeShapeType="1"/>
              </p:cNvSpPr>
              <p:nvPr/>
            </p:nvSpPr>
            <p:spPr bwMode="ltGray">
              <a:xfrm>
                <a:off x="198" y="4752"/>
                <a:ext cx="365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76" name="Line 28"/>
              <p:cNvSpPr>
                <a:spLocks noChangeShapeType="1"/>
              </p:cNvSpPr>
              <p:nvPr/>
            </p:nvSpPr>
            <p:spPr bwMode="ltGray">
              <a:xfrm>
                <a:off x="198" y="4944"/>
                <a:ext cx="365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77" name="Line 29"/>
              <p:cNvSpPr>
                <a:spLocks noChangeShapeType="1"/>
              </p:cNvSpPr>
              <p:nvPr/>
            </p:nvSpPr>
            <p:spPr bwMode="ltGray">
              <a:xfrm>
                <a:off x="198" y="5136"/>
                <a:ext cx="365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78" name="Line 30"/>
              <p:cNvSpPr>
                <a:spLocks noChangeShapeType="1"/>
              </p:cNvSpPr>
              <p:nvPr/>
            </p:nvSpPr>
            <p:spPr bwMode="ltGray">
              <a:xfrm>
                <a:off x="198" y="5328"/>
                <a:ext cx="365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</p:grpSp>
      <p:sp>
        <p:nvSpPr>
          <p:cNvPr id="2079" name="Rectangle 31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40005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80" name="Rectangle 3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77165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81" name="Rectangle 3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41400" y="615791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solidFill>
                  <a:schemeClr val="folHlink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82" name="Rectangle 3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5200" y="615791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chemeClr val="folHlink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83" name="Rectangle 3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15791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chemeClr val="folHlink"/>
                </a:solidFill>
              </a:defRPr>
            </a:lvl1pPr>
          </a:lstStyle>
          <a:p>
            <a:fld id="{03FC91C5-4B33-469D-A932-CC5625E5660B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ustice4all.org/sites/default/files/Helping%20You%20Help%20Your%20Child%205th%20Edition.pdf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justice4all.org/sites/default/files/AYUDANDOLE%20A%20AYUDAR%20A%20SU%20HIJO_0.pd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2.jpeg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ustice4all.org/" TargetMode="External"/><Relationship Id="rId2" Type="http://schemas.openxmlformats.org/officeDocument/2006/relationships/hyperlink" Target="mailto:emily@justice4all.org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 smtClean="0">
                <a:latin typeface="Calibri" pitchFamily="34" charset="0"/>
              </a:rPr>
              <a:t>Family Advocacy</a:t>
            </a:r>
            <a:endParaRPr lang="en-US" sz="4800" b="1" dirty="0"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771650"/>
            <a:ext cx="7772400" cy="4781550"/>
          </a:xfrm>
        </p:spPr>
        <p:txBody>
          <a:bodyPr/>
          <a:lstStyle/>
          <a:p>
            <a:r>
              <a:rPr lang="en-US" sz="3600" dirty="0" smtClean="0">
                <a:latin typeface="Calibri" pitchFamily="34" charset="0"/>
              </a:rPr>
              <a:t>Why is it important?</a:t>
            </a:r>
          </a:p>
          <a:p>
            <a:r>
              <a:rPr lang="en-US" sz="3600" dirty="0" smtClean="0">
                <a:latin typeface="Calibri" pitchFamily="34" charset="0"/>
              </a:rPr>
              <a:t>How can we deepen family involvement to develop advocacy?</a:t>
            </a:r>
          </a:p>
          <a:p>
            <a:r>
              <a:rPr lang="en-US" sz="3600" dirty="0" smtClean="0">
                <a:latin typeface="Calibri" pitchFamily="34" charset="0"/>
              </a:rPr>
              <a:t>What types of supports are most effective?</a:t>
            </a:r>
          </a:p>
          <a:p>
            <a:r>
              <a:rPr lang="en-US" sz="3600" dirty="0" smtClean="0">
                <a:latin typeface="Calibri" pitchFamily="34" charset="0"/>
              </a:rPr>
              <a:t>Family tips</a:t>
            </a:r>
          </a:p>
          <a:p>
            <a:r>
              <a:rPr lang="en-US" sz="3600" dirty="0" smtClean="0">
                <a:latin typeface="Calibri" pitchFamily="34" charset="0"/>
              </a:rPr>
              <a:t>Provider tips</a:t>
            </a:r>
            <a:endParaRPr lang="en-US" sz="3600" dirty="0">
              <a:latin typeface="Calibri" pitchFamily="34" charset="0"/>
            </a:endParaRPr>
          </a:p>
        </p:txBody>
      </p:sp>
      <p:pic>
        <p:nvPicPr>
          <p:cNvPr id="40961" name="Picture 1" descr="C:\Users\edreyfus\AppData\Local\Microsoft\Windows\Temporary Internet Files\Content.IE5\707LC03K\MP900442176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4343400"/>
            <a:ext cx="3276600" cy="2184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latin typeface="Calibri" pitchFamily="34" charset="0"/>
              </a:rPr>
              <a:t>Tips for providers for program success</a:t>
            </a:r>
            <a:endParaRPr lang="en-US" sz="3600" b="1" dirty="0"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371600"/>
            <a:ext cx="7772400" cy="4953000"/>
          </a:xfrm>
        </p:spPr>
        <p:txBody>
          <a:bodyPr/>
          <a:lstStyle/>
          <a:p>
            <a:pPr>
              <a:buNone/>
            </a:pPr>
            <a:endParaRPr lang="en-US" sz="2000" dirty="0" smtClean="0">
              <a:latin typeface="Calibri" pitchFamily="34" charset="0"/>
            </a:endParaRPr>
          </a:p>
          <a:p>
            <a:pPr>
              <a:buNone/>
            </a:pPr>
            <a:r>
              <a:rPr lang="en-US" sz="2800" dirty="0" smtClean="0">
                <a:latin typeface="Calibri" pitchFamily="34" charset="0"/>
              </a:rPr>
              <a:t>a. Relationships matter</a:t>
            </a:r>
          </a:p>
          <a:p>
            <a:pPr>
              <a:buNone/>
            </a:pPr>
            <a:r>
              <a:rPr lang="en-US" sz="2800" dirty="0" smtClean="0">
                <a:latin typeface="Calibri" pitchFamily="34" charset="0"/>
              </a:rPr>
              <a:t>b. Dismantle barriers to your </a:t>
            </a:r>
          </a:p>
          <a:p>
            <a:pPr>
              <a:buNone/>
            </a:pPr>
            <a:r>
              <a:rPr lang="en-US" sz="2800" dirty="0" smtClean="0">
                <a:latin typeface="Calibri" pitchFamily="34" charset="0"/>
              </a:rPr>
              <a:t>	efforts</a:t>
            </a:r>
          </a:p>
          <a:p>
            <a:pPr>
              <a:buNone/>
            </a:pPr>
            <a:r>
              <a:rPr lang="en-US" sz="2800" dirty="0" smtClean="0">
                <a:latin typeface="Calibri" pitchFamily="34" charset="0"/>
              </a:rPr>
              <a:t>c. Provide supports and </a:t>
            </a:r>
          </a:p>
          <a:p>
            <a:pPr>
              <a:buNone/>
            </a:pPr>
            <a:r>
              <a:rPr lang="en-US" sz="2800" dirty="0" smtClean="0">
                <a:latin typeface="Calibri" pitchFamily="34" charset="0"/>
              </a:rPr>
              <a:t>	incentives</a:t>
            </a:r>
          </a:p>
          <a:p>
            <a:pPr>
              <a:buNone/>
            </a:pPr>
            <a:r>
              <a:rPr lang="en-US" sz="2800" dirty="0" smtClean="0">
                <a:latin typeface="Calibri" pitchFamily="34" charset="0"/>
              </a:rPr>
              <a:t>d. Respect parents as the experts on their own children</a:t>
            </a:r>
          </a:p>
          <a:p>
            <a:pPr>
              <a:buNone/>
            </a:pPr>
            <a:r>
              <a:rPr lang="en-US" sz="2800" dirty="0" smtClean="0">
                <a:latin typeface="Calibri" pitchFamily="34" charset="0"/>
              </a:rPr>
              <a:t>e. Communicate hope and high expectations</a:t>
            </a:r>
          </a:p>
          <a:p>
            <a:pPr>
              <a:buNone/>
            </a:pPr>
            <a:r>
              <a:rPr lang="en-US" sz="2800" dirty="0" smtClean="0">
                <a:latin typeface="Calibri" pitchFamily="34" charset="0"/>
              </a:rPr>
              <a:t>f. Model good advocacy/communication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8370" name="Picture 2" descr="C:\Users\edreyfus\AppData\Local\Microsoft\Windows\Temporary Internet Files\Content.IE5\R3G0EMZP\MC900231443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1371600"/>
            <a:ext cx="2503755" cy="2971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itchFamily="34" charset="0"/>
              </a:rPr>
              <a:t>User-friendly writing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524000"/>
            <a:ext cx="7772400" cy="4953000"/>
          </a:xfrm>
        </p:spPr>
        <p:txBody>
          <a:bodyPr/>
          <a:lstStyle/>
          <a:p>
            <a:r>
              <a:rPr lang="en-US" sz="2800" dirty="0" smtClean="0">
                <a:latin typeface="Calibri" pitchFamily="34" charset="0"/>
              </a:rPr>
              <a:t>Best to write at a 5</a:t>
            </a:r>
            <a:r>
              <a:rPr lang="en-US" sz="2800" baseline="30000" dirty="0" smtClean="0">
                <a:latin typeface="Calibri" pitchFamily="34" charset="0"/>
              </a:rPr>
              <a:t>th</a:t>
            </a:r>
            <a:r>
              <a:rPr lang="en-US" sz="2800" dirty="0" smtClean="0">
                <a:latin typeface="Calibri" pitchFamily="34" charset="0"/>
              </a:rPr>
              <a:t> grade reading level</a:t>
            </a:r>
          </a:p>
          <a:p>
            <a:pPr>
              <a:buNone/>
            </a:pPr>
            <a:r>
              <a:rPr lang="en-US" sz="2400" dirty="0" smtClean="0">
                <a:latin typeface="Calibri" pitchFamily="34" charset="0"/>
              </a:rPr>
              <a:t>	</a:t>
            </a:r>
            <a:r>
              <a:rPr lang="en-US" sz="1800" dirty="0" smtClean="0">
                <a:latin typeface="Calibri" pitchFamily="34" charset="0"/>
              </a:rPr>
              <a:t>(Example: the JustChildren handbook “Helping You Help Your Child”  available on the Legal Aid Justice Center website, right click to open hyperlinks: </a:t>
            </a:r>
          </a:p>
          <a:p>
            <a:pPr>
              <a:buNone/>
            </a:pPr>
            <a:r>
              <a:rPr lang="en-US" sz="2000" dirty="0" smtClean="0">
                <a:latin typeface="Calibri" pitchFamily="34" charset="0"/>
              </a:rPr>
              <a:t>	</a:t>
            </a:r>
            <a:r>
              <a:rPr lang="en-US" sz="1800" dirty="0" smtClean="0">
                <a:latin typeface="Calibri" pitchFamily="34" charset="0"/>
              </a:rPr>
              <a:t>In English: </a:t>
            </a:r>
            <a:endParaRPr lang="en-US" sz="200" dirty="0" smtClean="0">
              <a:latin typeface="Calibri" pitchFamily="34" charset="0"/>
            </a:endParaRPr>
          </a:p>
          <a:p>
            <a:pPr>
              <a:buNone/>
            </a:pPr>
            <a:r>
              <a:rPr lang="en-US" sz="1200" dirty="0" smtClean="0">
                <a:latin typeface="Calibri" pitchFamily="34" charset="0"/>
                <a:hlinkClick r:id="rId3"/>
              </a:rPr>
              <a:t> 	http://www.justice4all.org/sites/default/files/Helping%20You%20Help%20Your%20Child%205th%20Edition.pdf</a:t>
            </a:r>
            <a:endParaRPr lang="en-US" sz="1200" dirty="0" smtClean="0">
              <a:latin typeface="Calibri" pitchFamily="34" charset="0"/>
            </a:endParaRPr>
          </a:p>
          <a:p>
            <a:pPr>
              <a:buNone/>
            </a:pPr>
            <a:r>
              <a:rPr lang="en-US" sz="2000" dirty="0" smtClean="0">
                <a:latin typeface="Calibri" pitchFamily="34" charset="0"/>
              </a:rPr>
              <a:t>	</a:t>
            </a:r>
            <a:r>
              <a:rPr lang="en-US" sz="1800" dirty="0" smtClean="0">
                <a:latin typeface="Calibri" pitchFamily="34" charset="0"/>
              </a:rPr>
              <a:t>In Spanish: </a:t>
            </a:r>
            <a:r>
              <a:rPr lang="en-US" sz="1200" dirty="0" smtClean="0">
                <a:latin typeface="Calibri" pitchFamily="34" charset="0"/>
                <a:hlinkClick r:id="rId4"/>
              </a:rPr>
              <a:t>http://www.justice4all.org/sites/default/files/AYUDANDOLE%20A%20AYUDAR%20A%20SU%20HIJO_0.pdf</a:t>
            </a:r>
            <a:r>
              <a:rPr lang="en-US" sz="1200" dirty="0" smtClean="0">
                <a:latin typeface="Calibri" pitchFamily="34" charset="0"/>
              </a:rPr>
              <a:t>)</a:t>
            </a:r>
          </a:p>
          <a:p>
            <a:r>
              <a:rPr lang="en-US" sz="2800" dirty="0" smtClean="0">
                <a:latin typeface="Calibri" pitchFamily="34" charset="0"/>
              </a:rPr>
              <a:t>Test the readability of your documents:  </a:t>
            </a:r>
          </a:p>
          <a:p>
            <a:pPr lvl="1">
              <a:buNone/>
            </a:pPr>
            <a:r>
              <a:rPr lang="en-US" sz="1900" b="1" u="sng" kern="1200" dirty="0" smtClean="0">
                <a:latin typeface="Calibri" pitchFamily="34" charset="0"/>
              </a:rPr>
              <a:t>Click away…</a:t>
            </a:r>
            <a:endParaRPr lang="en-US" sz="1900" kern="1200" dirty="0" smtClean="0">
              <a:latin typeface="Calibri" pitchFamily="34" charset="0"/>
            </a:endParaRPr>
          </a:p>
          <a:p>
            <a:pPr lvl="1">
              <a:buAutoNum type="arabicPeriod"/>
            </a:pPr>
            <a:r>
              <a:rPr lang="en-US" sz="1900" kern="1200" dirty="0" smtClean="0">
                <a:latin typeface="Calibri" pitchFamily="34" charset="0"/>
              </a:rPr>
              <a:t>Review on toolbar 	  2. Spelling and grammar  	  </a:t>
            </a:r>
          </a:p>
          <a:p>
            <a:pPr lvl="1">
              <a:buNone/>
            </a:pPr>
            <a:r>
              <a:rPr lang="en-US" sz="1900" kern="1200" dirty="0" smtClean="0">
                <a:latin typeface="Calibri" pitchFamily="34" charset="0"/>
              </a:rPr>
              <a:t>3. Options	4. Okay      </a:t>
            </a:r>
          </a:p>
          <a:p>
            <a:pPr lvl="1">
              <a:buNone/>
            </a:pPr>
            <a:r>
              <a:rPr lang="en-US" sz="1900" kern="1200" dirty="0" smtClean="0">
                <a:latin typeface="Calibri" pitchFamily="34" charset="0"/>
              </a:rPr>
              <a:t>5. Show readability statistics (approximately the 10th checkbox)</a:t>
            </a:r>
          </a:p>
          <a:p>
            <a:pPr lvl="1">
              <a:buNone/>
            </a:pPr>
            <a:r>
              <a:rPr lang="en-US" sz="1900" b="1" kern="1200" dirty="0" smtClean="0">
                <a:latin typeface="Calibri" pitchFamily="34" charset="0"/>
              </a:rPr>
              <a:t>Then run spell check.</a:t>
            </a:r>
            <a:r>
              <a:rPr lang="en-US" sz="1900" kern="1200" dirty="0" smtClean="0">
                <a:latin typeface="Calibri" pitchFamily="34" charset="0"/>
              </a:rPr>
              <a:t>  After spell check is </a:t>
            </a:r>
            <a:r>
              <a:rPr lang="en-US" sz="1900" b="1" kern="1200" dirty="0" smtClean="0">
                <a:latin typeface="Calibri" pitchFamily="34" charset="0"/>
              </a:rPr>
              <a:t>completed</a:t>
            </a:r>
            <a:r>
              <a:rPr lang="en-US" sz="1900" kern="1200" dirty="0" smtClean="0">
                <a:latin typeface="Calibri" pitchFamily="34" charset="0"/>
              </a:rPr>
              <a:t>, a box with readability data will appear.  </a:t>
            </a:r>
          </a:p>
          <a:p>
            <a:pPr>
              <a:buNone/>
            </a:pPr>
            <a:endParaRPr lang="en-US" sz="2400" dirty="0" smtClean="0">
              <a:latin typeface="Calibri" pitchFamily="34" charset="0"/>
            </a:endParaRP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1524000"/>
            <a:ext cx="7772400" cy="4724400"/>
          </a:xfrm>
        </p:spPr>
        <p:txBody>
          <a:bodyPr/>
          <a:lstStyle/>
          <a:p>
            <a:r>
              <a:rPr lang="en-US" sz="2800" dirty="0" smtClean="0">
                <a:latin typeface="Calibri" pitchFamily="34" charset="0"/>
              </a:rPr>
              <a:t>Each person is unique </a:t>
            </a:r>
          </a:p>
          <a:p>
            <a:r>
              <a:rPr lang="en-US" sz="2800" dirty="0" smtClean="0">
                <a:latin typeface="Calibri" pitchFamily="34" charset="0"/>
              </a:rPr>
              <a:t>Children with disabilities are more like other children than they are different</a:t>
            </a:r>
          </a:p>
          <a:p>
            <a:r>
              <a:rPr lang="en-US" sz="2800" dirty="0" smtClean="0">
                <a:latin typeface="Calibri" pitchFamily="34" charset="0"/>
              </a:rPr>
              <a:t> Special education laws (Birth - age 22) and adult service systems recognize individual needs, but resources are limited</a:t>
            </a:r>
          </a:p>
          <a:p>
            <a:r>
              <a:rPr lang="en-US" sz="2800" dirty="0" smtClean="0">
                <a:latin typeface="Calibri" pitchFamily="34" charset="0"/>
              </a:rPr>
              <a:t>IDEA includes rights for early intervention services (age birth to 3): Individualized Family Service Plan and Special Education services: Individual Educational Programs (IEPs)</a:t>
            </a:r>
          </a:p>
          <a:p>
            <a:endParaRPr lang="en-US" dirty="0" smtClean="0">
              <a:latin typeface="Calibri" pitchFamily="34" charset="0"/>
            </a:endParaRPr>
          </a:p>
          <a:p>
            <a:endParaRPr lang="en-US" dirty="0"/>
          </a:p>
        </p:txBody>
      </p:sp>
      <p:graphicFrame>
        <p:nvGraphicFramePr>
          <p:cNvPr id="19456" name="Object 0"/>
          <p:cNvGraphicFramePr>
            <a:graphicFrameLocks noChangeAspect="1"/>
          </p:cNvGraphicFramePr>
          <p:nvPr/>
        </p:nvGraphicFramePr>
        <p:xfrm>
          <a:off x="7543800" y="5486400"/>
          <a:ext cx="1344613" cy="828675"/>
        </p:xfrm>
        <a:graphic>
          <a:graphicData uri="http://schemas.openxmlformats.org/presentationml/2006/ole">
            <p:oleObj spid="_x0000_s19456" name="Clip" r:id="rId4" imgW="1040040" imgH="642240" progId="">
              <p:embed/>
            </p:oleObj>
          </a:graphicData>
        </a:graphic>
      </p:graphicFrame>
      <p:pic>
        <p:nvPicPr>
          <p:cNvPr id="10" name="Picture 7" descr="j0402520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181100" y="2133600"/>
            <a:ext cx="3238500" cy="3886200"/>
          </a:xfrm>
          <a:noFill/>
          <a:ln/>
        </p:spPr>
      </p:pic>
      <p:sp>
        <p:nvSpPr>
          <p:cNvPr id="16" name="TextBox 15"/>
          <p:cNvSpPr txBox="1"/>
          <p:nvPr/>
        </p:nvSpPr>
        <p:spPr>
          <a:xfrm>
            <a:off x="1371600" y="685800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alibri" pitchFamily="34" charset="0"/>
              </a:rPr>
              <a:t>Students with Disabilities</a:t>
            </a:r>
            <a:endParaRPr lang="en-US" sz="4000" dirty="0">
              <a:latin typeface="Calibri" pitchFamily="34" charset="0"/>
            </a:endParaRPr>
          </a:p>
        </p:txBody>
      </p:sp>
    </p:spTree>
  </p:cSld>
  <p:clrMapOvr>
    <a:masterClrMapping/>
  </p:clrMapOvr>
  <p:transition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itchFamily="34" charset="0"/>
              </a:rPr>
              <a:t>A bit more about special education services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771650"/>
            <a:ext cx="7772400" cy="4476750"/>
          </a:xfrm>
        </p:spPr>
        <p:txBody>
          <a:bodyPr/>
          <a:lstStyle/>
          <a:p>
            <a:r>
              <a:rPr lang="en-US" sz="2200" dirty="0" smtClean="0">
                <a:latin typeface="Calibri" pitchFamily="34" charset="0"/>
              </a:rPr>
              <a:t>Special education services are governed by IDEIA: The Individuals with Disabilities Education Improvement Act</a:t>
            </a:r>
          </a:p>
          <a:p>
            <a:r>
              <a:rPr lang="en-US" sz="2200" dirty="0" smtClean="0">
                <a:latin typeface="Calibri" pitchFamily="34" charset="0"/>
              </a:rPr>
              <a:t>FAPE: Free, appropriate public education	</a:t>
            </a:r>
          </a:p>
          <a:p>
            <a:pPr>
              <a:buNone/>
            </a:pPr>
            <a:r>
              <a:rPr lang="en-US" sz="2200" dirty="0" smtClean="0">
                <a:latin typeface="Calibri" pitchFamily="34" charset="0"/>
              </a:rPr>
              <a:t>	1. Appropriate evaluation</a:t>
            </a:r>
          </a:p>
          <a:p>
            <a:pPr>
              <a:buNone/>
            </a:pPr>
            <a:r>
              <a:rPr lang="en-US" sz="2200" dirty="0" smtClean="0">
                <a:latin typeface="Calibri" pitchFamily="34" charset="0"/>
              </a:rPr>
              <a:t>	2. Individualized education program</a:t>
            </a:r>
          </a:p>
          <a:p>
            <a:pPr>
              <a:buNone/>
            </a:pPr>
            <a:r>
              <a:rPr lang="en-US" sz="2200" dirty="0" smtClean="0">
                <a:latin typeface="Calibri" pitchFamily="34" charset="0"/>
              </a:rPr>
              <a:t>	3. Least restrictive environment (the only </a:t>
            </a:r>
          </a:p>
          <a:p>
            <a:pPr>
              <a:buNone/>
            </a:pPr>
            <a:r>
              <a:rPr lang="en-US" sz="2200" dirty="0" smtClean="0">
                <a:latin typeface="Calibri" pitchFamily="34" charset="0"/>
              </a:rPr>
              <a:t>	option leading to full graduation)</a:t>
            </a:r>
          </a:p>
          <a:p>
            <a:pPr>
              <a:buNone/>
            </a:pPr>
            <a:r>
              <a:rPr lang="en-US" sz="2200" dirty="0" smtClean="0">
                <a:latin typeface="Calibri" pitchFamily="34" charset="0"/>
              </a:rPr>
              <a:t>	4. Parent/student participation in decision-</a:t>
            </a:r>
          </a:p>
          <a:p>
            <a:pPr>
              <a:buNone/>
            </a:pPr>
            <a:r>
              <a:rPr lang="en-US" sz="2200" dirty="0">
                <a:latin typeface="Calibri" pitchFamily="34" charset="0"/>
              </a:rPr>
              <a:t>	</a:t>
            </a:r>
            <a:r>
              <a:rPr lang="en-US" sz="2200" dirty="0" smtClean="0">
                <a:latin typeface="Calibri" pitchFamily="34" charset="0"/>
              </a:rPr>
              <a:t>making</a:t>
            </a:r>
          </a:p>
          <a:p>
            <a:pPr>
              <a:buNone/>
            </a:pPr>
            <a:r>
              <a:rPr lang="en-US" sz="2200" dirty="0" smtClean="0">
                <a:latin typeface="Calibri" pitchFamily="34" charset="0"/>
              </a:rPr>
              <a:t>	5. Procedural safeguards (dispute </a:t>
            </a:r>
          </a:p>
          <a:p>
            <a:pPr>
              <a:buNone/>
            </a:pPr>
            <a:r>
              <a:rPr lang="en-US" sz="2200" dirty="0" smtClean="0">
                <a:latin typeface="Calibri" pitchFamily="34" charset="0"/>
              </a:rPr>
              <a:t>	resolution, rights as a team member)</a:t>
            </a:r>
          </a:p>
          <a:p>
            <a:endParaRPr lang="en-US" dirty="0" smtClean="0">
              <a:latin typeface="Tempus Sans ITC" pitchFamily="82" charset="0"/>
            </a:endParaRPr>
          </a:p>
          <a:p>
            <a:endParaRPr lang="en-US" dirty="0" smtClean="0">
              <a:latin typeface="Tempus Sans ITC" pitchFamily="82" charset="0"/>
            </a:endParaRPr>
          </a:p>
          <a:p>
            <a:endParaRPr lang="en-US" dirty="0"/>
          </a:p>
        </p:txBody>
      </p:sp>
      <p:pic>
        <p:nvPicPr>
          <p:cNvPr id="4" name="Picture 9" descr="28MB_fa04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2514600"/>
            <a:ext cx="2178049" cy="3581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itchFamily="34" charset="0"/>
              </a:rPr>
              <a:t>Supportive Services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000" dirty="0" smtClean="0">
                <a:latin typeface="Calibri" pitchFamily="34" charset="0"/>
              </a:rPr>
              <a:t>Service coordination (often through state-funded mental health services organization)</a:t>
            </a:r>
          </a:p>
          <a:p>
            <a:r>
              <a:rPr lang="en-US" sz="3000" dirty="0" smtClean="0">
                <a:latin typeface="Calibri" pitchFamily="34" charset="0"/>
              </a:rPr>
              <a:t>Waiting lists for housing</a:t>
            </a:r>
          </a:p>
          <a:p>
            <a:r>
              <a:rPr lang="en-US" sz="3000" dirty="0" smtClean="0">
                <a:latin typeface="Calibri" pitchFamily="34" charset="0"/>
              </a:rPr>
              <a:t>Recreation, respite</a:t>
            </a:r>
          </a:p>
          <a:p>
            <a:r>
              <a:rPr lang="en-US" sz="3000" dirty="0" smtClean="0">
                <a:latin typeface="Calibri" pitchFamily="34" charset="0"/>
              </a:rPr>
              <a:t>Employment and </a:t>
            </a:r>
          </a:p>
          <a:p>
            <a:pPr>
              <a:buNone/>
            </a:pPr>
            <a:r>
              <a:rPr lang="en-US" sz="3000" dirty="0" smtClean="0">
                <a:latin typeface="Calibri" pitchFamily="34" charset="0"/>
              </a:rPr>
              <a:t>	pre-vocational programs</a:t>
            </a:r>
          </a:p>
          <a:p>
            <a:r>
              <a:rPr lang="en-US" sz="3000" dirty="0" smtClean="0">
                <a:latin typeface="Calibri" pitchFamily="34" charset="0"/>
              </a:rPr>
              <a:t>Home and community-based </a:t>
            </a:r>
          </a:p>
          <a:p>
            <a:pPr>
              <a:buNone/>
            </a:pPr>
            <a:r>
              <a:rPr lang="en-US" sz="3000" dirty="0" smtClean="0">
                <a:latin typeface="Calibri" pitchFamily="34" charset="0"/>
              </a:rPr>
              <a:t>	waivers (Medicaid programs)</a:t>
            </a:r>
          </a:p>
        </p:txBody>
      </p:sp>
      <p:pic>
        <p:nvPicPr>
          <p:cNvPr id="5" name="Picture 6" descr="Community 07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3124200"/>
            <a:ext cx="1878578" cy="2753624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itchFamily="34" charset="0"/>
              </a:rPr>
              <a:t>Helping students stay on track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447800"/>
            <a:ext cx="7772400" cy="4953000"/>
          </a:xfrm>
        </p:spPr>
        <p:txBody>
          <a:bodyPr/>
          <a:lstStyle/>
          <a:p>
            <a:r>
              <a:rPr lang="en-US" sz="2600" kern="1200" dirty="0" smtClean="0">
                <a:latin typeface="Calibri" pitchFamily="34" charset="0"/>
              </a:rPr>
              <a:t>In Virginia, each new high school graduate represents: $111,586 in direct cost savings, and $582,000 in total social and fiscal benefits.  High school graduates earn approximately $1 million more over the course of their lives.  </a:t>
            </a:r>
            <a:r>
              <a:rPr lang="en-US" sz="2600" dirty="0" smtClean="0">
                <a:latin typeface="Calibri" pitchFamily="34" charset="0"/>
              </a:rPr>
              <a:t>Improving school climates and reducing overly harsh discipline increases graduation rates.</a:t>
            </a:r>
          </a:p>
          <a:p>
            <a:r>
              <a:rPr lang="en-US" sz="2600" dirty="0" smtClean="0">
                <a:latin typeface="Calibri" pitchFamily="34" charset="0"/>
              </a:rPr>
              <a:t>Most suspensions are for minor </a:t>
            </a:r>
          </a:p>
          <a:p>
            <a:pPr>
              <a:buNone/>
            </a:pPr>
            <a:r>
              <a:rPr lang="en-US" sz="2600" dirty="0" smtClean="0">
                <a:latin typeface="Calibri" pitchFamily="34" charset="0"/>
              </a:rPr>
              <a:t>	misconduct.</a:t>
            </a:r>
          </a:p>
          <a:p>
            <a:r>
              <a:rPr lang="en-US" sz="2600" dirty="0" smtClean="0">
                <a:latin typeface="Calibri" pitchFamily="34" charset="0"/>
              </a:rPr>
              <a:t>Advocacy is critical for </a:t>
            </a:r>
          </a:p>
          <a:p>
            <a:pPr>
              <a:buNone/>
            </a:pPr>
            <a:r>
              <a:rPr lang="en-US" sz="2600" dirty="0" smtClean="0">
                <a:latin typeface="Calibri" pitchFamily="34" charset="0"/>
              </a:rPr>
              <a:t>	children who are excluded </a:t>
            </a:r>
          </a:p>
          <a:p>
            <a:pPr>
              <a:buNone/>
            </a:pPr>
            <a:r>
              <a:rPr lang="en-US" sz="2600" dirty="0" smtClean="0">
                <a:latin typeface="Calibri" pitchFamily="34" charset="0"/>
              </a:rPr>
              <a:t>	from school.</a:t>
            </a:r>
          </a:p>
          <a:p>
            <a:pPr>
              <a:buNone/>
            </a:pPr>
            <a:endParaRPr lang="en-US" sz="2600" dirty="0">
              <a:latin typeface="Calibri" pitchFamily="34" charset="0"/>
            </a:endParaRPr>
          </a:p>
        </p:txBody>
      </p:sp>
      <p:pic>
        <p:nvPicPr>
          <p:cNvPr id="4" name="Picture 6" descr="28MB_em0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1147" y="4343400"/>
            <a:ext cx="3274406" cy="2133900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itchFamily="34" charset="0"/>
              </a:rPr>
              <a:t>Thank you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752600"/>
            <a:ext cx="7772400" cy="5105400"/>
          </a:xfrm>
        </p:spPr>
        <p:txBody>
          <a:bodyPr/>
          <a:lstStyle/>
          <a:p>
            <a:pPr algn="ctr">
              <a:buNone/>
            </a:pPr>
            <a:endParaRPr lang="en-US" sz="2200" b="1" dirty="0" smtClean="0">
              <a:latin typeface="Calibri" pitchFamily="34" charset="0"/>
            </a:endParaRPr>
          </a:p>
          <a:p>
            <a:pPr algn="ctr">
              <a:buNone/>
            </a:pPr>
            <a:r>
              <a:rPr lang="en-US" sz="2200" b="1" dirty="0" smtClean="0">
                <a:latin typeface="Calibri" pitchFamily="34" charset="0"/>
              </a:rPr>
              <a:t>Thank you for participating today and good luck with your work!</a:t>
            </a:r>
          </a:p>
          <a:p>
            <a:pPr algn="ctr">
              <a:buNone/>
            </a:pPr>
            <a:endParaRPr lang="en-US" sz="2200" dirty="0" smtClean="0">
              <a:latin typeface="Calibri" pitchFamily="34" charset="0"/>
            </a:endParaRPr>
          </a:p>
          <a:p>
            <a:pPr algn="ctr">
              <a:buNone/>
            </a:pPr>
            <a:r>
              <a:rPr lang="en-US" sz="2200" dirty="0" smtClean="0">
                <a:latin typeface="Calibri" pitchFamily="34" charset="0"/>
              </a:rPr>
              <a:t>Emily Dreyfus,</a:t>
            </a:r>
          </a:p>
          <a:p>
            <a:pPr algn="ctr">
              <a:buNone/>
            </a:pPr>
            <a:r>
              <a:rPr lang="en-US" sz="2200" dirty="0" smtClean="0">
                <a:latin typeface="Calibri" pitchFamily="34" charset="0"/>
              </a:rPr>
              <a:t>JustChildren Community Education and Outreach Director</a:t>
            </a:r>
          </a:p>
          <a:p>
            <a:pPr algn="ctr">
              <a:buNone/>
            </a:pPr>
            <a:r>
              <a:rPr lang="en-US" sz="2200" dirty="0" smtClean="0">
                <a:latin typeface="Calibri" pitchFamily="34" charset="0"/>
              </a:rPr>
              <a:t>Legal Aid Justice Center</a:t>
            </a:r>
          </a:p>
          <a:p>
            <a:pPr algn="ctr">
              <a:buNone/>
            </a:pPr>
            <a:r>
              <a:rPr lang="en-US" sz="2200" dirty="0" smtClean="0">
                <a:latin typeface="Calibri" pitchFamily="34" charset="0"/>
              </a:rPr>
              <a:t>1000 Preston Avenue, Suite A</a:t>
            </a:r>
          </a:p>
          <a:p>
            <a:pPr algn="ctr">
              <a:buNone/>
            </a:pPr>
            <a:r>
              <a:rPr lang="en-US" sz="2200" dirty="0" smtClean="0">
                <a:latin typeface="Calibri" pitchFamily="34" charset="0"/>
              </a:rPr>
              <a:t>Charlottesville, VA 22903</a:t>
            </a:r>
          </a:p>
          <a:p>
            <a:pPr algn="ctr">
              <a:buNone/>
            </a:pPr>
            <a:r>
              <a:rPr lang="en-US" sz="2200" dirty="0" smtClean="0">
                <a:latin typeface="Calibri" pitchFamily="34" charset="0"/>
              </a:rPr>
              <a:t>(434)977-0553 X109</a:t>
            </a:r>
          </a:p>
          <a:p>
            <a:pPr algn="ctr">
              <a:buNone/>
            </a:pPr>
            <a:r>
              <a:rPr lang="en-US" sz="2200" dirty="0" smtClean="0">
                <a:latin typeface="Calibri" pitchFamily="34" charset="0"/>
                <a:hlinkClick r:id="rId2"/>
              </a:rPr>
              <a:t>emily@justice4all.org</a:t>
            </a:r>
            <a:endParaRPr lang="en-US" sz="2200" dirty="0" smtClean="0">
              <a:latin typeface="Calibri" pitchFamily="34" charset="0"/>
            </a:endParaRPr>
          </a:p>
          <a:p>
            <a:pPr algn="ctr">
              <a:buNone/>
            </a:pPr>
            <a:r>
              <a:rPr lang="en-US" sz="2200" dirty="0" smtClean="0">
                <a:latin typeface="Calibri" pitchFamily="34" charset="0"/>
                <a:hlinkClick r:id="rId3"/>
              </a:rPr>
              <a:t>www.justice4all.org</a:t>
            </a:r>
            <a:endParaRPr lang="en-US" sz="2200" dirty="0" smtClean="0">
              <a:latin typeface="Calibri" pitchFamily="34" charset="0"/>
            </a:endParaRP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ransition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latin typeface="Calibri" pitchFamily="34" charset="0"/>
              </a:rPr>
              <a:t/>
            </a:r>
            <a:br>
              <a:rPr lang="en-US" sz="4000" dirty="0" smtClean="0">
                <a:latin typeface="Calibri" pitchFamily="34" charset="0"/>
              </a:rPr>
            </a:br>
            <a:r>
              <a:rPr lang="en-US" sz="4000" b="1" dirty="0" smtClean="0">
                <a:latin typeface="Calibri" pitchFamily="34" charset="0"/>
              </a:rPr>
              <a:t>Family involvement is </a:t>
            </a:r>
            <a:br>
              <a:rPr lang="en-US" sz="4000" b="1" dirty="0" smtClean="0">
                <a:latin typeface="Calibri" pitchFamily="34" charset="0"/>
              </a:rPr>
            </a:br>
            <a:r>
              <a:rPr lang="en-US" sz="4000" b="1" dirty="0" smtClean="0">
                <a:latin typeface="Calibri" pitchFamily="34" charset="0"/>
              </a:rPr>
              <a:t>grounded in laws and best practices</a:t>
            </a:r>
            <a:r>
              <a:rPr lang="en-US" sz="4000" dirty="0" smtClean="0">
                <a:latin typeface="Calibri" pitchFamily="34" charset="0"/>
              </a:rPr>
              <a:t/>
            </a:r>
            <a:br>
              <a:rPr lang="en-US" sz="4000" dirty="0" smtClean="0">
                <a:latin typeface="Calibri" pitchFamily="34" charset="0"/>
              </a:rPr>
            </a:br>
            <a:endParaRPr lang="en-US" sz="4000" dirty="0"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771650"/>
            <a:ext cx="7772400" cy="4552950"/>
          </a:xfrm>
        </p:spPr>
        <p:txBody>
          <a:bodyPr/>
          <a:lstStyle/>
          <a:p>
            <a:endParaRPr lang="en-US" sz="2800" dirty="0" smtClean="0">
              <a:latin typeface="Calibri" pitchFamily="34" charset="0"/>
            </a:endParaRPr>
          </a:p>
          <a:p>
            <a:r>
              <a:rPr lang="en-US" sz="2800" dirty="0" smtClean="0">
                <a:latin typeface="Calibri" pitchFamily="34" charset="0"/>
              </a:rPr>
              <a:t>Increased emphasis of family and student involvement in No Child Left Behind (NCLB) and Individuals with Disabilities Education Act (IDEA)</a:t>
            </a:r>
          </a:p>
          <a:p>
            <a:pPr>
              <a:buNone/>
            </a:pPr>
            <a:endParaRPr lang="en-US" sz="2800" dirty="0" smtClean="0">
              <a:latin typeface="Calibri" pitchFamily="34" charset="0"/>
            </a:endParaRPr>
          </a:p>
          <a:p>
            <a:r>
              <a:rPr lang="en-US" sz="2800" dirty="0" smtClean="0">
                <a:latin typeface="Calibri" pitchFamily="34" charset="0"/>
              </a:rPr>
              <a:t>Providers need to be clear that </a:t>
            </a:r>
            <a:r>
              <a:rPr lang="en-US" sz="2800" b="1" i="1" dirty="0" smtClean="0">
                <a:latin typeface="Calibri" pitchFamily="34" charset="0"/>
              </a:rPr>
              <a:t>family</a:t>
            </a:r>
            <a:r>
              <a:rPr lang="en-US" sz="2800" dirty="0" smtClean="0">
                <a:latin typeface="Calibri" pitchFamily="34" charset="0"/>
              </a:rPr>
              <a:t> involvement is the goal.  Try to eliminate “parent” from our vocabulary unless an actual parent’s involvement is legally required.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Calibri" pitchFamily="34" charset="0"/>
              </a:rPr>
              <a:t>Successful advocacy is based on building relationships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771650"/>
            <a:ext cx="7772400" cy="4705350"/>
          </a:xfrm>
        </p:spPr>
        <p:txBody>
          <a:bodyPr/>
          <a:lstStyle/>
          <a:p>
            <a:r>
              <a:rPr lang="en-US" dirty="0" smtClean="0">
                <a:latin typeface="Calibri" pitchFamily="34" charset="0"/>
              </a:rPr>
              <a:t>Families who develop partnerships with    providers will be more effective in securing appropriate services and supports for their children.</a:t>
            </a:r>
          </a:p>
          <a:p>
            <a:r>
              <a:rPr lang="en-US" dirty="0" smtClean="0">
                <a:latin typeface="Calibri" pitchFamily="34" charset="0"/>
              </a:rPr>
              <a:t>Economic impact on schools and families are drastic: disinvestment in education and housing.  Families and school personnel are struggling.</a:t>
            </a:r>
          </a:p>
          <a:p>
            <a:pPr>
              <a:buNone/>
            </a:pPr>
            <a:endParaRPr lang="en-US" dirty="0" smtClean="0">
              <a:latin typeface="Calibri" pitchFamily="34" charset="0"/>
            </a:endParaRPr>
          </a:p>
          <a:p>
            <a:pPr>
              <a:buNone/>
            </a:pPr>
            <a:r>
              <a:rPr lang="en-US" dirty="0" smtClean="0"/>
              <a:t>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itchFamily="34" charset="0"/>
              </a:rPr>
              <a:t>How to maximize the </a:t>
            </a:r>
            <a:br>
              <a:rPr lang="en-US" dirty="0" smtClean="0">
                <a:latin typeface="Calibri" pitchFamily="34" charset="0"/>
              </a:rPr>
            </a:br>
            <a:r>
              <a:rPr lang="en-US" dirty="0" smtClean="0">
                <a:latin typeface="Calibri" pitchFamily="34" charset="0"/>
              </a:rPr>
              <a:t>effectiveness of your efforts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771650"/>
            <a:ext cx="7772400" cy="4629150"/>
          </a:xfrm>
        </p:spPr>
        <p:txBody>
          <a:bodyPr/>
          <a:lstStyle/>
          <a:p>
            <a:r>
              <a:rPr lang="en-US" sz="2800" dirty="0" smtClean="0">
                <a:latin typeface="Calibri" pitchFamily="34" charset="0"/>
              </a:rPr>
              <a:t>A presentation or lecture has a limited effect.</a:t>
            </a:r>
          </a:p>
          <a:p>
            <a:r>
              <a:rPr lang="en-US" sz="2800" dirty="0" smtClean="0">
                <a:latin typeface="Calibri" pitchFamily="34" charset="0"/>
              </a:rPr>
              <a:t>Training plus demonstrations of concepts and practice will provide significant gains in knowledge and skills, but only 5% behavior change.</a:t>
            </a:r>
          </a:p>
          <a:p>
            <a:r>
              <a:rPr lang="en-US" b="1" dirty="0" smtClean="0">
                <a:latin typeface="Calibri" pitchFamily="34" charset="0"/>
              </a:rPr>
              <a:t>In order to best impact</a:t>
            </a:r>
          </a:p>
          <a:p>
            <a:pPr>
              <a:buNone/>
            </a:pPr>
            <a:r>
              <a:rPr lang="en-US" b="1" dirty="0">
                <a:latin typeface="Calibri" pitchFamily="34" charset="0"/>
              </a:rPr>
              <a:t>	</a:t>
            </a:r>
            <a:r>
              <a:rPr lang="en-US" b="1" dirty="0" smtClean="0">
                <a:latin typeface="Calibri" pitchFamily="34" charset="0"/>
              </a:rPr>
              <a:t>people’s behavior, you need to </a:t>
            </a:r>
          </a:p>
          <a:p>
            <a:pPr>
              <a:buNone/>
            </a:pPr>
            <a:r>
              <a:rPr lang="en-US" b="1" dirty="0">
                <a:latin typeface="Calibri" pitchFamily="34" charset="0"/>
              </a:rPr>
              <a:t>	</a:t>
            </a:r>
            <a:r>
              <a:rPr lang="en-US" b="1" dirty="0" smtClean="0">
                <a:latin typeface="Calibri" pitchFamily="34" charset="0"/>
              </a:rPr>
              <a:t>implement supports, such as</a:t>
            </a:r>
          </a:p>
          <a:p>
            <a:pPr>
              <a:buNone/>
            </a:pPr>
            <a:r>
              <a:rPr lang="en-US" b="1" dirty="0" smtClean="0">
                <a:latin typeface="Calibri" pitchFamily="34" charset="0"/>
              </a:rPr>
              <a:t>	coaching and feedback.</a:t>
            </a:r>
            <a:endParaRPr lang="en-US" b="1" dirty="0">
              <a:latin typeface="Calibri" pitchFamily="34" charset="0"/>
            </a:endParaRPr>
          </a:p>
        </p:txBody>
      </p:sp>
      <p:pic>
        <p:nvPicPr>
          <p:cNvPr id="4" name="Picture 7" descr="MCj0078794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3657600"/>
            <a:ext cx="1871663" cy="2768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itchFamily="34" charset="0"/>
              </a:rPr>
              <a:t>How to provide good coaching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771650"/>
            <a:ext cx="7772400" cy="4629150"/>
          </a:xfrm>
        </p:spPr>
        <p:txBody>
          <a:bodyPr/>
          <a:lstStyle/>
          <a:p>
            <a:pPr>
              <a:buNone/>
            </a:pPr>
            <a:r>
              <a:rPr lang="en-US" sz="2800" b="1" dirty="0" smtClean="0">
                <a:latin typeface="Calibri" pitchFamily="34" charset="0"/>
                <a:ea typeface="ＭＳ Ｐゴシック" pitchFamily="-84" charset="-128"/>
                <a:cs typeface="ＭＳ Ｐゴシック" pitchFamily="-84" charset="-128"/>
              </a:rPr>
              <a:t>Coaching for </a:t>
            </a:r>
            <a:r>
              <a:rPr lang="en-US" sz="2800" b="1" dirty="0">
                <a:latin typeface="Calibri" pitchFamily="34" charset="0"/>
                <a:ea typeface="ＭＳ Ｐゴシック" pitchFamily="-84" charset="-128"/>
                <a:cs typeface="ＭＳ Ｐゴシック" pitchFamily="-84" charset="-128"/>
              </a:rPr>
              <a:t>i</a:t>
            </a:r>
            <a:r>
              <a:rPr lang="en-US" sz="2800" b="1" dirty="0" smtClean="0">
                <a:latin typeface="Calibri" pitchFamily="34" charset="0"/>
                <a:ea typeface="ＭＳ Ｐゴシック" pitchFamily="-84" charset="-128"/>
                <a:cs typeface="ＭＳ Ｐゴシック" pitchFamily="-84" charset="-128"/>
              </a:rPr>
              <a:t>ndividual change focuses on:</a:t>
            </a:r>
          </a:p>
          <a:p>
            <a:pPr lvl="1"/>
            <a:r>
              <a:rPr lang="en-US" dirty="0" smtClean="0">
                <a:latin typeface="Calibri" pitchFamily="34" charset="0"/>
                <a:ea typeface="ＭＳ Ｐゴシック" pitchFamily="-84" charset="-128"/>
                <a:cs typeface="ＭＳ Ｐゴシック" pitchFamily="-84" charset="-128"/>
              </a:rPr>
              <a:t>Capacity development, </a:t>
            </a:r>
          </a:p>
          <a:p>
            <a:pPr lvl="1"/>
            <a:r>
              <a:rPr lang="en-US" dirty="0" smtClean="0">
                <a:latin typeface="Calibri" pitchFamily="34" charset="0"/>
                <a:ea typeface="ＭＳ Ｐゴシック" pitchFamily="-84" charset="-128"/>
                <a:cs typeface="ＭＳ Ｐゴシック" pitchFamily="-84" charset="-128"/>
              </a:rPr>
              <a:t>Feedback and</a:t>
            </a:r>
          </a:p>
          <a:p>
            <a:pPr lvl="1"/>
            <a:r>
              <a:rPr lang="en-US" dirty="0" smtClean="0">
                <a:latin typeface="Calibri" pitchFamily="34" charset="0"/>
                <a:ea typeface="ＭＳ Ｐゴシック" pitchFamily="-84" charset="-128"/>
                <a:cs typeface="ＭＳ Ｐゴシック" pitchFamily="-84" charset="-128"/>
              </a:rPr>
              <a:t>Emotional support </a:t>
            </a:r>
          </a:p>
          <a:p>
            <a:pPr lvl="1">
              <a:buNone/>
            </a:pPr>
            <a:r>
              <a:rPr lang="en-US" dirty="0" smtClean="0">
                <a:latin typeface="Calibri" pitchFamily="34" charset="0"/>
                <a:ea typeface="ＭＳ Ｐゴシック" pitchFamily="-84" charset="-128"/>
                <a:cs typeface="ＭＳ Ｐゴシック" pitchFamily="-84" charset="-128"/>
              </a:rPr>
              <a:t>(e.g., encouragement, </a:t>
            </a:r>
          </a:p>
          <a:p>
            <a:pPr lvl="1">
              <a:buNone/>
            </a:pPr>
            <a:r>
              <a:rPr lang="en-US" dirty="0" smtClean="0">
                <a:latin typeface="Calibri" pitchFamily="34" charset="0"/>
                <a:ea typeface="ＭＳ Ｐゴシック" pitchFamily="-84" charset="-128"/>
                <a:cs typeface="ＭＳ Ｐゴシック" pitchFamily="-84" charset="-128"/>
              </a:rPr>
              <a:t>sounding board)</a:t>
            </a:r>
          </a:p>
          <a:p>
            <a:pPr>
              <a:buNone/>
            </a:pPr>
            <a:r>
              <a:rPr lang="en-US" sz="2800" b="1" dirty="0" smtClean="0">
                <a:latin typeface="Calibri" pitchFamily="34" charset="0"/>
                <a:ea typeface="ＭＳ Ｐゴシック" pitchFamily="-84" charset="-128"/>
                <a:cs typeface="ＭＳ Ｐゴシック" pitchFamily="-84" charset="-128"/>
              </a:rPr>
              <a:t>Can be provided by trained </a:t>
            </a:r>
          </a:p>
          <a:p>
            <a:pPr>
              <a:buNone/>
            </a:pPr>
            <a:r>
              <a:rPr lang="en-US" sz="2800" b="1" dirty="0" smtClean="0">
                <a:latin typeface="Calibri" pitchFamily="34" charset="0"/>
                <a:ea typeface="ＭＳ Ｐゴシック" pitchFamily="-84" charset="-128"/>
                <a:cs typeface="ＭＳ Ｐゴシック" pitchFamily="-84" charset="-128"/>
              </a:rPr>
              <a:t>peers, and is best when </a:t>
            </a:r>
          </a:p>
          <a:p>
            <a:pPr>
              <a:buNone/>
            </a:pPr>
            <a:r>
              <a:rPr lang="en-US" sz="2800" b="1" dirty="0" smtClean="0">
                <a:latin typeface="Calibri" pitchFamily="34" charset="0"/>
                <a:ea typeface="ＭＳ Ｐゴシック" pitchFamily="-84" charset="-128"/>
                <a:cs typeface="ＭＳ Ｐゴシック" pitchFamily="-84" charset="-128"/>
              </a:rPr>
              <a:t>it is both consistent and adaptable.</a:t>
            </a:r>
          </a:p>
          <a:p>
            <a:endParaRPr lang="en-US" dirty="0"/>
          </a:p>
        </p:txBody>
      </p:sp>
      <p:pic>
        <p:nvPicPr>
          <p:cNvPr id="6" name="Picture 1" descr="C:\Users\edreyfus\AppData\Local\Microsoft\Windows\Temporary Internet Files\Content.IE5\YI54DHNA\MP900442177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2667000"/>
            <a:ext cx="3221287" cy="28619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Calibri" pitchFamily="34" charset="0"/>
              </a:rPr>
              <a:t>Top 10 tips for families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771650"/>
            <a:ext cx="7772400" cy="4629150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sz="2800" dirty="0" smtClean="0">
                <a:latin typeface="Calibri" pitchFamily="34" charset="0"/>
              </a:rPr>
              <a:t>Talk with your child about the value of     education</a:t>
            </a:r>
          </a:p>
          <a:p>
            <a:pPr marL="514350" indent="-514350">
              <a:buAutoNum type="arabicPeriod"/>
            </a:pPr>
            <a:r>
              <a:rPr lang="en-US" sz="2800" dirty="0" smtClean="0">
                <a:latin typeface="Calibri" pitchFamily="34" charset="0"/>
              </a:rPr>
              <a:t>Speak up for your child’s needs, develop relationships with providers</a:t>
            </a:r>
          </a:p>
          <a:p>
            <a:pPr marL="514350" indent="-514350">
              <a:buAutoNum type="arabicPeriod"/>
            </a:pPr>
            <a:r>
              <a:rPr lang="en-US" sz="2800" dirty="0" smtClean="0">
                <a:latin typeface="Calibri" pitchFamily="34" charset="0"/>
              </a:rPr>
              <a:t>Act, don’t wait</a:t>
            </a:r>
          </a:p>
          <a:p>
            <a:pPr marL="514350" indent="-514350">
              <a:buAutoNum type="arabicPeriod"/>
            </a:pPr>
            <a:r>
              <a:rPr lang="en-US" sz="2800" dirty="0" smtClean="0">
                <a:latin typeface="Calibri" pitchFamily="34" charset="0"/>
              </a:rPr>
              <a:t>Ask questions		</a:t>
            </a:r>
          </a:p>
          <a:p>
            <a:pPr marL="514350" indent="-514350">
              <a:buAutoNum type="arabicPeriod"/>
            </a:pPr>
            <a:r>
              <a:rPr lang="en-US" sz="2800" dirty="0" smtClean="0">
                <a:latin typeface="Calibri" pitchFamily="34" charset="0"/>
              </a:rPr>
              <a:t>Don’t sign anything that</a:t>
            </a:r>
          </a:p>
          <a:p>
            <a:pPr marL="514350" indent="-514350">
              <a:buNone/>
            </a:pPr>
            <a:r>
              <a:rPr lang="en-US" sz="2800" dirty="0" smtClean="0">
                <a:latin typeface="Calibri" pitchFamily="34" charset="0"/>
              </a:rPr>
              <a:t>	you have questions about </a:t>
            </a:r>
          </a:p>
          <a:p>
            <a:pPr marL="514350" indent="-514350">
              <a:buNone/>
            </a:pPr>
            <a:r>
              <a:rPr lang="en-US" sz="2800" dirty="0" smtClean="0">
                <a:latin typeface="Calibri" pitchFamily="34" charset="0"/>
              </a:rPr>
              <a:t>	or don’t agree with</a:t>
            </a:r>
            <a:endParaRPr lang="en-US" sz="2800" dirty="0">
              <a:latin typeface="Calibri" pitchFamily="34" charset="0"/>
            </a:endParaRPr>
          </a:p>
        </p:txBody>
      </p:sp>
      <p:pic>
        <p:nvPicPr>
          <p:cNvPr id="29702" name="Picture 6" descr="C:\Users\edreyfus\AppData\Local\Microsoft\Windows\Temporary Internet Files\Content.IE5\E818FCYH\MC900297565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3657600"/>
            <a:ext cx="3236109" cy="23024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latin typeface="Calibri" pitchFamily="34" charset="0"/>
              </a:rPr>
              <a:t>Top 10 tips for families, continued</a:t>
            </a:r>
            <a:endParaRPr lang="en-US" sz="4000" b="1" dirty="0"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771650"/>
            <a:ext cx="7772400" cy="4476750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latin typeface="Calibri" pitchFamily="34" charset="0"/>
              </a:rPr>
              <a:t>6. Support your child to make choices and speak out for him/herself</a:t>
            </a:r>
          </a:p>
          <a:p>
            <a:pPr>
              <a:buNone/>
            </a:pPr>
            <a:r>
              <a:rPr lang="en-US" dirty="0" smtClean="0">
                <a:latin typeface="Calibri" pitchFamily="34" charset="0"/>
              </a:rPr>
              <a:t>7. Keep good records</a:t>
            </a:r>
            <a:r>
              <a:rPr lang="en-US" sz="2800" dirty="0" smtClean="0">
                <a:latin typeface="Calibri" pitchFamily="34" charset="0"/>
              </a:rPr>
              <a:t>		</a:t>
            </a:r>
          </a:p>
          <a:p>
            <a:pPr>
              <a:buNone/>
            </a:pPr>
            <a:r>
              <a:rPr lang="en-US" dirty="0" smtClean="0">
                <a:latin typeface="Calibri" pitchFamily="34" charset="0"/>
              </a:rPr>
              <a:t>8. Help your child to have strong connections with school and positive activities</a:t>
            </a:r>
          </a:p>
          <a:p>
            <a:pPr>
              <a:buNone/>
            </a:pPr>
            <a:r>
              <a:rPr lang="en-US" dirty="0" smtClean="0">
                <a:latin typeface="Calibri" pitchFamily="34" charset="0"/>
              </a:rPr>
              <a:t>9. Work with others to improve children’s services</a:t>
            </a:r>
          </a:p>
          <a:p>
            <a:pPr>
              <a:buNone/>
            </a:pPr>
            <a:r>
              <a:rPr lang="en-US" dirty="0" smtClean="0">
                <a:latin typeface="Calibri" pitchFamily="34" charset="0"/>
              </a:rPr>
              <a:t>10. Strive for balance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4" name="Picture 7" descr="MCj0424826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2286000"/>
            <a:ext cx="1536700" cy="1295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itchFamily="34" charset="0"/>
              </a:rPr>
              <a:t>Tips for Parent-Teacher meetings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771650"/>
            <a:ext cx="7772400" cy="4781550"/>
          </a:xfrm>
        </p:spPr>
        <p:txBody>
          <a:bodyPr/>
          <a:lstStyle/>
          <a:p>
            <a:r>
              <a:rPr lang="en-US" sz="2200" b="1" kern="1200" dirty="0" smtClean="0"/>
              <a:t>First, try to talk with your child and think of questions</a:t>
            </a:r>
          </a:p>
          <a:p>
            <a:r>
              <a:rPr lang="en-US" sz="2200" b="1" kern="1200" dirty="0" smtClean="0"/>
              <a:t>At the meeting, ask questions and share your ideas:</a:t>
            </a:r>
            <a:endParaRPr lang="en-US" sz="2200" kern="1200" dirty="0" smtClean="0"/>
          </a:p>
          <a:p>
            <a:pPr lvl="0">
              <a:buNone/>
            </a:pPr>
            <a:r>
              <a:rPr lang="en-US" sz="2200" b="1" kern="1200" dirty="0" smtClean="0"/>
              <a:t>	a. Ask what the teacher knows about your child.</a:t>
            </a:r>
            <a:endParaRPr lang="en-US" sz="2200" kern="1200" dirty="0" smtClean="0"/>
          </a:p>
          <a:p>
            <a:pPr lvl="0">
              <a:buNone/>
            </a:pPr>
            <a:r>
              <a:rPr lang="en-US" sz="2200" b="1" kern="1200" dirty="0" smtClean="0"/>
              <a:t>	b. Ask what the teacher expects students to learn, and how s/he runs the class (including testing, assignments, homework, etc.).</a:t>
            </a:r>
            <a:endParaRPr lang="en-US" sz="2200" kern="1200" dirty="0" smtClean="0"/>
          </a:p>
          <a:p>
            <a:pPr lvl="0">
              <a:buNone/>
            </a:pPr>
            <a:r>
              <a:rPr lang="en-US" sz="2200" b="1" kern="1200" dirty="0" smtClean="0"/>
              <a:t>	c. Ask what you can do to help your </a:t>
            </a:r>
          </a:p>
          <a:p>
            <a:pPr lvl="0">
              <a:buNone/>
            </a:pPr>
            <a:r>
              <a:rPr lang="en-US" sz="2200" b="1" kern="1200" dirty="0" smtClean="0"/>
              <a:t>	child succeed.</a:t>
            </a:r>
            <a:endParaRPr lang="en-US" sz="2200" kern="1200" dirty="0" smtClean="0"/>
          </a:p>
          <a:p>
            <a:pPr lvl="0">
              <a:buNone/>
            </a:pPr>
            <a:r>
              <a:rPr lang="en-US" sz="2200" b="1" kern="1200" dirty="0" smtClean="0"/>
              <a:t>	d. Ask what your child can do if s/he </a:t>
            </a:r>
          </a:p>
          <a:p>
            <a:pPr lvl="0">
              <a:buNone/>
            </a:pPr>
            <a:r>
              <a:rPr lang="en-US" sz="2200" b="1" kern="1200" dirty="0" smtClean="0"/>
              <a:t>	needs extra help.</a:t>
            </a:r>
            <a:endParaRPr lang="en-US" sz="2200" kern="1200" dirty="0" smtClean="0"/>
          </a:p>
          <a:p>
            <a:pPr lvl="0">
              <a:buNone/>
            </a:pPr>
            <a:r>
              <a:rPr lang="en-US" sz="2200" b="1" kern="1200" dirty="0" smtClean="0"/>
              <a:t>	e. Talk with the teacher about what </a:t>
            </a:r>
          </a:p>
          <a:p>
            <a:pPr lvl="0">
              <a:buNone/>
            </a:pPr>
            <a:r>
              <a:rPr lang="en-US" sz="2200" b="1" kern="1200" dirty="0" smtClean="0"/>
              <a:t>	you expect and hope for your child. </a:t>
            </a:r>
            <a:endParaRPr lang="en-US" sz="2200" kern="1200" dirty="0" smtClean="0"/>
          </a:p>
          <a:p>
            <a:endParaRPr lang="en-US" dirty="0"/>
          </a:p>
        </p:txBody>
      </p:sp>
      <p:pic>
        <p:nvPicPr>
          <p:cNvPr id="26636" name="Picture 12" descr="C:\Users\edreyfus\AppData\Local\Microsoft\Windows\Temporary Internet Files\Content.IE5\V5FF2SRF\MP900399414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8628" y="4114800"/>
            <a:ext cx="2845122" cy="1981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itchFamily="34" charset="0"/>
              </a:rPr>
              <a:t>Communication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771650"/>
            <a:ext cx="7772400" cy="47815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smtClean="0">
                <a:latin typeface="Calibri" pitchFamily="34" charset="0"/>
              </a:rPr>
              <a:t>Give respect, expect to receive respect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latin typeface="Calibri" pitchFamily="34" charset="0"/>
              </a:rPr>
              <a:t>You are an expert about your child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latin typeface="Calibri" pitchFamily="34" charset="0"/>
              </a:rPr>
              <a:t>Avoid accusations and aggression; express needs assertively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latin typeface="Calibri" pitchFamily="34" charset="0"/>
              </a:rPr>
              <a:t>Use “I statements”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latin typeface="Calibri" pitchFamily="34" charset="0"/>
              </a:rPr>
              <a:t>Accept responsibility for </a:t>
            </a:r>
          </a:p>
          <a:p>
            <a:pPr>
              <a:lnSpc>
                <a:spcPct val="90000"/>
              </a:lnSpc>
              <a:buNone/>
            </a:pPr>
            <a:r>
              <a:rPr lang="en-US" sz="2800" dirty="0" smtClean="0">
                <a:latin typeface="Calibri" pitchFamily="34" charset="0"/>
              </a:rPr>
              <a:t>	what you can do to provide </a:t>
            </a:r>
          </a:p>
          <a:p>
            <a:pPr>
              <a:lnSpc>
                <a:spcPct val="90000"/>
              </a:lnSpc>
              <a:buNone/>
            </a:pPr>
            <a:r>
              <a:rPr lang="en-US" sz="2800" dirty="0" smtClean="0">
                <a:latin typeface="Calibri" pitchFamily="34" charset="0"/>
              </a:rPr>
              <a:t>	support and follow-through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latin typeface="Calibri" pitchFamily="34" charset="0"/>
              </a:rPr>
              <a:t>Listen and learn</a:t>
            </a:r>
          </a:p>
          <a:p>
            <a:pPr>
              <a:lnSpc>
                <a:spcPct val="90000"/>
              </a:lnSpc>
              <a:buNone/>
            </a:pPr>
            <a:endParaRPr lang="es-ES" sz="2800" dirty="0" smtClean="0">
              <a:latin typeface="Calibri" pitchFamily="34" charset="0"/>
            </a:endParaRPr>
          </a:p>
          <a:p>
            <a:endParaRPr lang="en-US" dirty="0"/>
          </a:p>
        </p:txBody>
      </p:sp>
      <p:pic>
        <p:nvPicPr>
          <p:cNvPr id="4" name="Picture 3" descr="Penguin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62600" y="3505200"/>
            <a:ext cx="3352800" cy="27432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ortrait Notebook">
  <a:themeElements>
    <a:clrScheme name="Portrait Notebook 2">
      <a:dk1>
        <a:srgbClr val="000000"/>
      </a:dk1>
      <a:lt1>
        <a:srgbClr val="FFFFFF"/>
      </a:lt1>
      <a:dk2>
        <a:srgbClr val="221304"/>
      </a:dk2>
      <a:lt2>
        <a:srgbClr val="CBBD83"/>
      </a:lt2>
      <a:accent1>
        <a:srgbClr val="A1BD69"/>
      </a:accent1>
      <a:accent2>
        <a:srgbClr val="3694B6"/>
      </a:accent2>
      <a:accent3>
        <a:srgbClr val="FFFFFF"/>
      </a:accent3>
      <a:accent4>
        <a:srgbClr val="000000"/>
      </a:accent4>
      <a:accent5>
        <a:srgbClr val="CDDBB9"/>
      </a:accent5>
      <a:accent6>
        <a:srgbClr val="3086A5"/>
      </a:accent6>
      <a:hlink>
        <a:srgbClr val="9191E1"/>
      </a:hlink>
      <a:folHlink>
        <a:srgbClr val="CC9864"/>
      </a:folHlink>
    </a:clrScheme>
    <a:fontScheme name="Portrait Notebook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Portrait Notebook 1">
        <a:dk1>
          <a:srgbClr val="000000"/>
        </a:dk1>
        <a:lt1>
          <a:srgbClr val="FEFDE3"/>
        </a:lt1>
        <a:dk2>
          <a:srgbClr val="221304"/>
        </a:dk2>
        <a:lt2>
          <a:srgbClr val="CBBD83"/>
        </a:lt2>
        <a:accent1>
          <a:srgbClr val="A1BD69"/>
        </a:accent1>
        <a:accent2>
          <a:srgbClr val="3694B6"/>
        </a:accent2>
        <a:accent3>
          <a:srgbClr val="FEFEEF"/>
        </a:accent3>
        <a:accent4>
          <a:srgbClr val="000000"/>
        </a:accent4>
        <a:accent5>
          <a:srgbClr val="CDDBB9"/>
        </a:accent5>
        <a:accent6>
          <a:srgbClr val="3086A5"/>
        </a:accent6>
        <a:hlink>
          <a:srgbClr val="9191E1"/>
        </a:hlink>
        <a:folHlink>
          <a:srgbClr val="CC986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rtrait Notebook 2">
        <a:dk1>
          <a:srgbClr val="000000"/>
        </a:dk1>
        <a:lt1>
          <a:srgbClr val="FFFFFF"/>
        </a:lt1>
        <a:dk2>
          <a:srgbClr val="221304"/>
        </a:dk2>
        <a:lt2>
          <a:srgbClr val="CBBD83"/>
        </a:lt2>
        <a:accent1>
          <a:srgbClr val="A1BD69"/>
        </a:accent1>
        <a:accent2>
          <a:srgbClr val="3694B6"/>
        </a:accent2>
        <a:accent3>
          <a:srgbClr val="FFFFFF"/>
        </a:accent3>
        <a:accent4>
          <a:srgbClr val="000000"/>
        </a:accent4>
        <a:accent5>
          <a:srgbClr val="CDDBB9"/>
        </a:accent5>
        <a:accent6>
          <a:srgbClr val="3086A5"/>
        </a:accent6>
        <a:hlink>
          <a:srgbClr val="9191E1"/>
        </a:hlink>
        <a:folHlink>
          <a:srgbClr val="CC986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rtrait Notebook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rtrait Notebook 4">
        <a:dk1>
          <a:srgbClr val="000066"/>
        </a:dk1>
        <a:lt1>
          <a:srgbClr val="FDEDFD"/>
        </a:lt1>
        <a:dk2>
          <a:srgbClr val="221304"/>
        </a:dk2>
        <a:lt2>
          <a:srgbClr val="F3D9F3"/>
        </a:lt2>
        <a:accent1>
          <a:srgbClr val="A1BD69"/>
        </a:accent1>
        <a:accent2>
          <a:srgbClr val="3694B6"/>
        </a:accent2>
        <a:accent3>
          <a:srgbClr val="FEF4FE"/>
        </a:accent3>
        <a:accent4>
          <a:srgbClr val="000056"/>
        </a:accent4>
        <a:accent5>
          <a:srgbClr val="CDDBB9"/>
        </a:accent5>
        <a:accent6>
          <a:srgbClr val="3086A5"/>
        </a:accent6>
        <a:hlink>
          <a:srgbClr val="9191E1"/>
        </a:hlink>
        <a:folHlink>
          <a:srgbClr val="CC986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rtrait Notebook 5">
        <a:dk1>
          <a:srgbClr val="000000"/>
        </a:dk1>
        <a:lt1>
          <a:srgbClr val="EBF6FD"/>
        </a:lt1>
        <a:dk2>
          <a:srgbClr val="221304"/>
        </a:dk2>
        <a:lt2>
          <a:srgbClr val="CCECFF"/>
        </a:lt2>
        <a:accent1>
          <a:srgbClr val="A1BD69"/>
        </a:accent1>
        <a:accent2>
          <a:srgbClr val="3694B6"/>
        </a:accent2>
        <a:accent3>
          <a:srgbClr val="F3FAFE"/>
        </a:accent3>
        <a:accent4>
          <a:srgbClr val="000000"/>
        </a:accent4>
        <a:accent5>
          <a:srgbClr val="CDDBB9"/>
        </a:accent5>
        <a:accent6>
          <a:srgbClr val="3086A5"/>
        </a:accent6>
        <a:hlink>
          <a:srgbClr val="9191E1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Designs\Portrait Notebook.pot</Template>
  <TotalTime>1060</TotalTime>
  <Words>602</Words>
  <Application>Microsoft Office PowerPoint</Application>
  <PresentationFormat>On-screen Show (4:3)</PresentationFormat>
  <Paragraphs>149</Paragraphs>
  <Slides>16</Slides>
  <Notes>15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Portrait Notebook</vt:lpstr>
      <vt:lpstr>Clip</vt:lpstr>
      <vt:lpstr>Family Advocacy</vt:lpstr>
      <vt:lpstr> Family involvement is  grounded in laws and best practices </vt:lpstr>
      <vt:lpstr>Successful advocacy is based on building relationships</vt:lpstr>
      <vt:lpstr>How to maximize the  effectiveness of your efforts</vt:lpstr>
      <vt:lpstr>How to provide good coaching</vt:lpstr>
      <vt:lpstr>Top 10 tips for families</vt:lpstr>
      <vt:lpstr>Top 10 tips for families, continued</vt:lpstr>
      <vt:lpstr>Tips for Parent-Teacher meetings</vt:lpstr>
      <vt:lpstr>Communication</vt:lpstr>
      <vt:lpstr>Tips for providers for program success</vt:lpstr>
      <vt:lpstr>User-friendly writing</vt:lpstr>
      <vt:lpstr>Slide 12</vt:lpstr>
      <vt:lpstr>A bit more about special education services</vt:lpstr>
      <vt:lpstr>Supportive Services</vt:lpstr>
      <vt:lpstr>Helping students stay on track</vt:lpstr>
      <vt:lpstr>Thank you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Theories of Personality</dc:title>
  <dc:creator>P 233</dc:creator>
  <cp:lastModifiedBy>tchovanec</cp:lastModifiedBy>
  <cp:revision>85</cp:revision>
  <dcterms:created xsi:type="dcterms:W3CDTF">2000-01-11T01:08:15Z</dcterms:created>
  <dcterms:modified xsi:type="dcterms:W3CDTF">2012-11-30T16:21:34Z</dcterms:modified>
</cp:coreProperties>
</file>