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7" r:id="rId6"/>
    <p:sldId id="260" r:id="rId7"/>
    <p:sldId id="265" r:id="rId8"/>
    <p:sldId id="264" r:id="rId9"/>
    <p:sldId id="266" r:id="rId10"/>
    <p:sldId id="262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A971D"/>
    <a:srgbClr val="342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85660" autoAdjust="0"/>
  </p:normalViewPr>
  <p:slideViewPr>
    <p:cSldViewPr snapToGrid="0" snapToObjects="1">
      <p:cViewPr varScale="1">
        <p:scale>
          <a:sx n="60" d="100"/>
          <a:sy n="6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75D57-69DD-D74B-90EE-539E81AF05AF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A2B95-9C6A-764C-8F7E-3A63C7AE9B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7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96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324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56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77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287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285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591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69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7488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2" indent="-34290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6302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A2B95-9C6A-764C-8F7E-3A63C7AE9B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603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A2B2A74-D18E-D846-AD73-993F995B8D5C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9214E73-8CA6-8F4A-A376-8D7CBC8E34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blagojevic@manomaine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atplay.org/resources_gta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families.naeyc.org/learning-and-development/music-math-more/how-true-are-our-assumptions-about-screen-tim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845" y="650070"/>
            <a:ext cx="7186707" cy="1354797"/>
          </a:xfrm>
        </p:spPr>
        <p:txBody>
          <a:bodyPr>
            <a:noAutofit/>
          </a:bodyPr>
          <a:lstStyle/>
          <a:p>
            <a:r>
              <a:rPr lang="en-US" sz="5800" dirty="0" err="1" smtClean="0">
                <a:latin typeface="Cronos Pro Bold Caption"/>
                <a:cs typeface="Cronos Pro Bold Caption"/>
              </a:rPr>
              <a:t>Comienza</a:t>
            </a:r>
            <a:r>
              <a:rPr lang="en-US" sz="5800" dirty="0" smtClean="0">
                <a:latin typeface="Cronos Pro Bold Caption"/>
                <a:cs typeface="Cronos Pro Bold Caption"/>
              </a:rPr>
              <a:t> en Casa</a:t>
            </a:r>
            <a:br>
              <a:rPr lang="en-US" sz="5800" dirty="0" smtClean="0">
                <a:latin typeface="Cronos Pro Bold Caption"/>
                <a:cs typeface="Cronos Pro Bold Caption"/>
              </a:rPr>
            </a:br>
            <a:r>
              <a:rPr lang="en-US" sz="5800" dirty="0" smtClean="0">
                <a:latin typeface="Cronos Pro Bold Caption"/>
                <a:cs typeface="Cronos Pro Bold Caption"/>
              </a:rPr>
              <a:t>It Starts at Home</a:t>
            </a:r>
            <a:endParaRPr lang="en-US" sz="5800" dirty="0">
              <a:latin typeface="Cronos Pro Bold Caption"/>
              <a:cs typeface="Cronos Pro Bold Captio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1348" y="5557584"/>
            <a:ext cx="5238151" cy="777475"/>
          </a:xfrm>
        </p:spPr>
        <p:txBody>
          <a:bodyPr>
            <a:normAutofit fontScale="70000" lnSpcReduction="20000"/>
          </a:bodyPr>
          <a:lstStyle/>
          <a:p>
            <a:endParaRPr lang="en-US" sz="1800" dirty="0" smtClean="0">
              <a:latin typeface="Lucida Grande"/>
              <a:cs typeface="Lucida Grande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Ana Blagojevic, Mano en </a:t>
            </a:r>
            <a:r>
              <a:rPr lang="en-US" dirty="0" err="1" smtClean="0">
                <a:solidFill>
                  <a:srgbClr val="000000"/>
                </a:solidFill>
                <a:latin typeface="Lucida Grande"/>
                <a:cs typeface="Lucida Grande"/>
              </a:rPr>
              <a:t>Mano|Hand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 in Hand</a:t>
            </a: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Maine Migrant Education Program</a:t>
            </a:r>
          </a:p>
        </p:txBody>
      </p:sp>
      <p:pic>
        <p:nvPicPr>
          <p:cNvPr id="7" name="Picture 6" descr="Migrant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710" y="4767657"/>
            <a:ext cx="1854501" cy="1861566"/>
          </a:xfrm>
          <a:prstGeom prst="rect">
            <a:avLst/>
          </a:prstGeom>
        </p:spPr>
      </p:pic>
      <p:pic>
        <p:nvPicPr>
          <p:cNvPr id="9" name="Picture 8" descr="Circular Alternativ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440" y="4945648"/>
            <a:ext cx="1777643" cy="1777643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95" t="10120" b="17365"/>
          <a:stretch>
            <a:fillRect/>
          </a:stretch>
        </p:blipFill>
        <p:spPr bwMode="auto">
          <a:xfrm>
            <a:off x="1326853" y="2168337"/>
            <a:ext cx="4476070" cy="268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7" r="7620" b="11742"/>
          <a:stretch>
            <a:fillRect/>
          </a:stretch>
        </p:blipFill>
        <p:spPr bwMode="auto">
          <a:xfrm>
            <a:off x="5208056" y="2500795"/>
            <a:ext cx="3320200" cy="193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145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538"/>
            <a:ext cx="7625976" cy="1044733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Empowering Parents</a:t>
            </a:r>
            <a:endParaRPr lang="en-US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dirty="0" smtClean="0">
                <a:solidFill>
                  <a:srgbClr val="000000"/>
                </a:solidFill>
                <a:latin typeface="Lucida Grande"/>
                <a:cs typeface="Lucida Grande"/>
              </a:rPr>
              <a:t>Support Parents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Help parents understand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what skills/concepts child will need and why they’re important</a:t>
            </a: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Gain competency/confidence using technology and off screen activities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r">
              <a:buNone/>
            </a:pPr>
            <a:r>
              <a:rPr lang="en-US" b="1" dirty="0" smtClean="0">
                <a:solidFill>
                  <a:srgbClr val="000000"/>
                </a:solidFill>
                <a:latin typeface="Lucida Grande"/>
                <a:cs typeface="Lucida Grande"/>
              </a:rPr>
              <a:t>Parents support children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Engage, guide and practice concept with child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Use camera/video to document/observe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Create storybooks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Point out concepts from apps in real </a:t>
            </a:r>
            <a:r>
              <a:rPr lang="en-US" dirty="0">
                <a:solidFill>
                  <a:srgbClr val="000000"/>
                </a:solidFill>
                <a:latin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world --patterning, rhyming, shapes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0" lvl="1" indent="0" algn="ctr">
              <a:buNone/>
            </a:pPr>
            <a:r>
              <a:rPr lang="en-US" sz="2400" b="1" dirty="0" smtClean="0"/>
              <a:t>	</a:t>
            </a:r>
            <a:endParaRPr lang="en-US" sz="2400" b="1" dirty="0"/>
          </a:p>
          <a:p>
            <a:pPr marL="0" lvl="1" indent="0">
              <a:buNone/>
            </a:pPr>
            <a:endParaRPr lang="en-US" sz="2400" b="1" dirty="0"/>
          </a:p>
          <a:p>
            <a:pPr marL="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41171"/>
            <a:ext cx="4534559" cy="2909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6064" y="4233023"/>
            <a:ext cx="3360736" cy="192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Parent Quote</a:t>
            </a:r>
          </a:p>
          <a:p>
            <a:pPr defTabSz="914400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“For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us to be able to do this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we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had to not be doing anything else and turn off the television, we had to be paying special attention to what he was doing to help him to focus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.”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5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25"/>
            <a:ext cx="8229600" cy="1009087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Thank You!</a:t>
            </a:r>
            <a:endParaRPr lang="en-US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sz="2900" dirty="0" smtClean="0"/>
          </a:p>
          <a:p>
            <a:pPr marL="0" indent="0" algn="ctr">
              <a:buNone/>
            </a:pPr>
            <a:endParaRPr lang="en-US" sz="6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000000"/>
                </a:solidFill>
                <a:latin typeface="Lucida Grande"/>
                <a:cs typeface="Lucida Grande"/>
              </a:rPr>
              <a:t>For more information, check out our </a:t>
            </a:r>
            <a:r>
              <a:rPr lang="en-US" sz="6000" dirty="0">
                <a:solidFill>
                  <a:srgbClr val="000000"/>
                </a:solidFill>
                <a:latin typeface="Lucida Grande"/>
                <a:cs typeface="Lucida Grande"/>
              </a:rPr>
              <a:t>w</a:t>
            </a:r>
            <a:r>
              <a:rPr lang="en-US" sz="6000" dirty="0" smtClean="0">
                <a:solidFill>
                  <a:srgbClr val="000000"/>
                </a:solidFill>
                <a:latin typeface="Lucida Grande"/>
                <a:cs typeface="Lucida Grande"/>
              </a:rPr>
              <a:t>ebsite:</a:t>
            </a:r>
          </a:p>
          <a:p>
            <a:pPr marL="0" indent="0" algn="ctr">
              <a:buNone/>
            </a:pPr>
            <a:r>
              <a:rPr lang="en-US" sz="6200" dirty="0" err="1" smtClean="0">
                <a:solidFill>
                  <a:schemeClr val="tx1"/>
                </a:solidFill>
                <a:latin typeface="Lucida Grande"/>
                <a:cs typeface="Lucida Grande"/>
              </a:rPr>
              <a:t>comienzaencasa.manomaine.org</a:t>
            </a:r>
            <a:endParaRPr lang="en-US" sz="6200" dirty="0">
              <a:solidFill>
                <a:schemeClr val="tx1"/>
              </a:solidFill>
              <a:latin typeface="Lucida Grande"/>
              <a:cs typeface="Lucida Grande"/>
            </a:endParaRPr>
          </a:p>
          <a:p>
            <a:pPr marL="0" indent="0" algn="ctr">
              <a:buNone/>
            </a:pPr>
            <a:endParaRPr lang="en-US" sz="6200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000000"/>
                </a:solidFill>
                <a:latin typeface="Lucida Grande"/>
                <a:cs typeface="Lucida Grande"/>
              </a:rPr>
              <a:t>Ana Blagojevic</a:t>
            </a:r>
          </a:p>
          <a:p>
            <a:pPr marL="0" indent="0" algn="ctr">
              <a:buNone/>
            </a:pPr>
            <a:r>
              <a:rPr lang="en-US" sz="6200" dirty="0">
                <a:solidFill>
                  <a:srgbClr val="000000"/>
                </a:solidFill>
                <a:latin typeface="Lucida Grande"/>
                <a:cs typeface="Lucida Grande"/>
                <a:hlinkClick r:id="rId3"/>
              </a:rPr>
              <a:t>ablagojevic@manomaine.org</a:t>
            </a:r>
            <a:endParaRPr lang="en-US" sz="6200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000000"/>
                </a:solidFill>
                <a:latin typeface="Lucida Grande"/>
                <a:cs typeface="Lucida Grande"/>
              </a:rPr>
              <a:t>207-598-8924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4" name="Picture 3" descr="DSC_00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0107" y="1473288"/>
            <a:ext cx="4665235" cy="3101885"/>
          </a:xfrm>
          <a:prstGeom prst="rect">
            <a:avLst/>
          </a:prstGeom>
        </p:spPr>
      </p:pic>
      <p:pic>
        <p:nvPicPr>
          <p:cNvPr id="5" name="Picture 4" descr="DSC0228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3705" y="1513618"/>
            <a:ext cx="2190828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821"/>
            <a:ext cx="8229600" cy="1600200"/>
          </a:xfrm>
        </p:spPr>
        <p:txBody>
          <a:bodyPr/>
          <a:lstStyle/>
          <a:p>
            <a:r>
              <a:rPr lang="en-US" sz="6000" dirty="0" smtClean="0">
                <a:latin typeface="Cronos Pro Bold Caption"/>
                <a:cs typeface="Cronos Pro Bold Caption"/>
              </a:rPr>
              <a:t>Community Background</a:t>
            </a:r>
            <a:endParaRPr lang="en-US" sz="6000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Lucida Grande"/>
                <a:cs typeface="Lucida Grande"/>
              </a:rPr>
              <a:t>Milbridge</a:t>
            </a:r>
            <a:r>
              <a:rPr lang="en-US" dirty="0">
                <a:solidFill>
                  <a:srgbClr val="000000"/>
                </a:solidFill>
                <a:latin typeface="Lucida Grande"/>
                <a:cs typeface="Lucida Grande"/>
              </a:rPr>
              <a:t>, ME: population 1,353</a:t>
            </a:r>
          </a:p>
          <a:p>
            <a:pPr lvl="1"/>
            <a:r>
              <a:rPr lang="en-US" dirty="0" err="1">
                <a:solidFill>
                  <a:srgbClr val="000000"/>
                </a:solidFill>
                <a:latin typeface="Lucida Grande"/>
                <a:cs typeface="Lucida Grande"/>
              </a:rPr>
              <a:t>Milbridge</a:t>
            </a:r>
            <a:r>
              <a:rPr lang="en-US" dirty="0">
                <a:solidFill>
                  <a:srgbClr val="000000"/>
                </a:solidFill>
                <a:latin typeface="Lucida Grande"/>
                <a:cs typeface="Lucida Grande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Elementary (K-8) 115 students and 15 ESL students</a:t>
            </a: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Migrant population working </a:t>
            </a:r>
            <a:r>
              <a:rPr lang="en-US" dirty="0">
                <a:solidFill>
                  <a:srgbClr val="000000"/>
                </a:solidFill>
                <a:latin typeface="Lucida Grande"/>
                <a:cs typeface="Lucida Grande"/>
              </a:rPr>
              <a:t>in blueberry 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harvesting, sea cucumber processing and wreath making</a:t>
            </a: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Families in the project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Spanish as home language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Parents coming from Mexico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Variety of educational backgrounds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Migrant Farmworkers</a:t>
            </a: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</p:txBody>
      </p:sp>
      <p:pic>
        <p:nvPicPr>
          <p:cNvPr id="15" name="Picture 14" descr="SDC109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7518" y="3455458"/>
            <a:ext cx="3825522" cy="28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78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896"/>
            <a:ext cx="8229600" cy="1167754"/>
          </a:xfrm>
        </p:spPr>
        <p:txBody>
          <a:bodyPr/>
          <a:lstStyle/>
          <a:p>
            <a:r>
              <a:rPr lang="en-US" sz="6000" dirty="0">
                <a:latin typeface="Cronos Pro Bold Caption"/>
                <a:cs typeface="Cronos Pro Bold Caption"/>
              </a:rPr>
              <a:t>Program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799" cy="3542649"/>
          </a:xfrm>
        </p:spPr>
        <p:txBody>
          <a:bodyPr>
            <a:normAutofit fontScale="92500" lnSpcReduction="10000"/>
          </a:bodyPr>
          <a:lstStyle/>
          <a:p>
            <a:pPr marL="400050" lvl="2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Program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Goal: to engage parents with information and tools that they can use to help their child develop school readiness skills and contribute to his/her success in school and in life. </a:t>
            </a:r>
            <a:endParaRPr lang="en-US" sz="2400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pPr marL="400050" lvl="2" indent="0">
              <a:buNone/>
            </a:pPr>
            <a:endParaRPr lang="en-US" sz="2400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pPr marL="742950" lvl="2" indent="-342900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Piloted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Spring 2012,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redesigned for Fall 2012</a:t>
            </a:r>
          </a:p>
          <a:p>
            <a:pPr marL="742950" lvl="2" indent="-342900"/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4 families with p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re-K/K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children participate</a:t>
            </a:r>
          </a:p>
          <a:p>
            <a:pPr marL="742950" lvl="2" indent="-342900"/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Home-based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curriculum combined </a:t>
            </a:r>
            <a:r>
              <a:rPr lang="en-US" sz="2400" dirty="0" err="1">
                <a:solidFill>
                  <a:schemeClr val="tx1"/>
                </a:solidFill>
                <a:latin typeface="Lucida Grande"/>
                <a:cs typeface="Lucida Grande"/>
              </a:rPr>
              <a:t>iPad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 use and traditional early learning activities</a:t>
            </a:r>
          </a:p>
          <a:p>
            <a:pPr marL="0" lvl="1" indent="0">
              <a:buNone/>
            </a:pPr>
            <a:r>
              <a:rPr lang="en-US" sz="2400" i="1" dirty="0" smtClean="0">
                <a:solidFill>
                  <a:srgbClr val="000090"/>
                </a:solidFill>
              </a:rPr>
              <a:t>	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i="1" dirty="0">
              <a:solidFill>
                <a:srgbClr val="00009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i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i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i="1" dirty="0" smtClean="0">
              <a:solidFill>
                <a:srgbClr val="00009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6" descr="DSC019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510" y="4881718"/>
            <a:ext cx="2677048" cy="1781910"/>
          </a:xfrm>
          <a:prstGeom prst="rect">
            <a:avLst/>
          </a:prstGeom>
        </p:spPr>
      </p:pic>
      <p:pic>
        <p:nvPicPr>
          <p:cNvPr id="8" name="Picture 7" descr="DSC02812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0970" y="4774062"/>
            <a:ext cx="1511652" cy="18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23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391"/>
            <a:ext cx="8229600" cy="1103527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Program</a:t>
            </a:r>
            <a:r>
              <a:rPr lang="en-US" dirty="0">
                <a:latin typeface="Cronos Pro Bold Caption"/>
                <a:cs typeface="Cronos Pro Bold Caption"/>
              </a:rPr>
              <a:t>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3 units Fall session, 1 unit per month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Parent meeting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to introduce unit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Mid-unit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home visit </a:t>
            </a:r>
            <a:endParaRPr lang="en-US" sz="2400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Written/video reflection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from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parents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on progress and goals</a:t>
            </a:r>
          </a:p>
          <a:p>
            <a:pPr marL="0" lvl="1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*Celebration </a:t>
            </a:r>
            <a:r>
              <a:rPr lang="en-US" sz="2400" dirty="0">
                <a:solidFill>
                  <a:schemeClr val="tx1"/>
                </a:solidFill>
                <a:latin typeface="Lucida Grande"/>
                <a:cs typeface="Lucida Grande"/>
              </a:rPr>
              <a:t>at end of </a:t>
            </a:r>
            <a:r>
              <a:rPr lang="en-US" sz="2400" dirty="0" smtClean="0">
                <a:solidFill>
                  <a:schemeClr val="tx1"/>
                </a:solidFill>
                <a:latin typeface="Lucida Grande"/>
                <a:cs typeface="Lucida Grande"/>
              </a:rPr>
              <a:t>session</a:t>
            </a:r>
            <a:endParaRPr lang="en-US" dirty="0" smtClean="0">
              <a:solidFill>
                <a:schemeClr val="tx1"/>
              </a:solidFill>
              <a:latin typeface="Lucida Grande"/>
              <a:cs typeface="Lucida Grande"/>
            </a:endParaRPr>
          </a:p>
        </p:txBody>
      </p:sp>
      <p:pic>
        <p:nvPicPr>
          <p:cNvPr id="5" name="Picture 4" descr="Screen Shot 2013-01-18 at 7.0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5531" y="4319702"/>
            <a:ext cx="3068916" cy="2286973"/>
          </a:xfrm>
          <a:prstGeom prst="rect">
            <a:avLst/>
          </a:prstGeom>
        </p:spPr>
      </p:pic>
      <p:pic>
        <p:nvPicPr>
          <p:cNvPr id="9" name="Picture 8" descr="DSC0193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471" y="2521665"/>
            <a:ext cx="3735294" cy="24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330"/>
            <a:ext cx="8229600" cy="1085807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Learning Goals</a:t>
            </a:r>
            <a:endParaRPr lang="en-US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1876"/>
            <a:ext cx="5688305" cy="4568586"/>
          </a:xfrm>
        </p:spPr>
        <p:txBody>
          <a:bodyPr>
            <a:normAutofit lnSpcReduction="10000"/>
          </a:bodyPr>
          <a:lstStyle/>
          <a:p>
            <a:pPr marL="0" lvl="1" indent="0" defTabSz="457200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Lucida Grande"/>
                <a:cs typeface="Lucida Grande"/>
              </a:rPr>
              <a:t>Early math and literacy concepts +</a:t>
            </a:r>
          </a:p>
          <a:p>
            <a:pPr marL="0" lvl="1" indent="0" defTabSz="457200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Lucida Grande"/>
                <a:cs typeface="Lucida Grande"/>
              </a:rPr>
              <a:t>topics traditionally discussed in preschool and kindergarten </a:t>
            </a:r>
            <a:endParaRPr lang="en-US" sz="2400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lvl="1" indent="0" defTabSz="457200">
              <a:spcBef>
                <a:spcPts val="0"/>
              </a:spcBef>
              <a:buNone/>
              <a:defRPr/>
            </a:pPr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lvl="1" indent="0" defTabSz="457200"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Health and Safety unit example:</a:t>
            </a: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Math concepts: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Counting one to ten, begin to understand that the last counting word means how many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Name shapes </a:t>
            </a:r>
          </a:p>
          <a:p>
            <a:endParaRPr lang="en-US" dirty="0" smtClean="0">
              <a:solidFill>
                <a:srgbClr val="000000"/>
              </a:solidFill>
              <a:latin typeface="Lucida Grande"/>
              <a:cs typeface="Lucida Grande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Health and Safety: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October-fire safety month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Emotions-naming, recognizing and know how to negotiate emotions</a:t>
            </a:r>
          </a:p>
          <a:p>
            <a:pPr marL="0" lvl="1" indent="0" defTabSz="457200">
              <a:spcBef>
                <a:spcPts val="0"/>
              </a:spcBef>
              <a:buNone/>
              <a:defRPr/>
            </a:pPr>
            <a:endParaRPr lang="en-US" sz="2400" b="1" dirty="0"/>
          </a:p>
          <a:p>
            <a:pPr marL="0" lvl="1" indent="0" defTabSz="457200">
              <a:spcBef>
                <a:spcPts val="0"/>
              </a:spcBef>
              <a:buNone/>
              <a:defRPr/>
            </a:pPr>
            <a:endParaRPr lang="en-US" sz="2400" b="1" dirty="0"/>
          </a:p>
          <a:p>
            <a:endParaRPr lang="en-US" dirty="0"/>
          </a:p>
        </p:txBody>
      </p:sp>
      <p:pic>
        <p:nvPicPr>
          <p:cNvPr id="4" name="Picture 3" descr="Screen Shot 2013-01-21 at 5.29.09 P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5505" y="2288403"/>
            <a:ext cx="2641919" cy="2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17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26" y="224190"/>
            <a:ext cx="8098074" cy="710791"/>
          </a:xfrm>
        </p:spPr>
        <p:txBody>
          <a:bodyPr/>
          <a:lstStyle/>
          <a:p>
            <a:r>
              <a:rPr lang="en-US" sz="4000" dirty="0" smtClean="0">
                <a:latin typeface="Cronos Pro Bold Caption"/>
                <a:cs typeface="Cronos Pro Bold Caption"/>
              </a:rPr>
              <a:t>Unit framework: Health and Safety</a:t>
            </a:r>
            <a:endParaRPr lang="en-US" sz="4000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40" y="1052952"/>
            <a:ext cx="8335048" cy="5558073"/>
          </a:xfrm>
        </p:spPr>
        <p:txBody>
          <a:bodyPr numCol="2">
            <a:normAutofit/>
          </a:bodyPr>
          <a:lstStyle/>
          <a:p>
            <a:pPr lvl="1"/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Read: The Legend of 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cs typeface="Lucida Grande"/>
              </a:rPr>
              <a:t>Spookley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, the Square Pumpkin *Pete the Cat and His Four Groovy Buttons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Play: </a:t>
            </a:r>
            <a:r>
              <a:rPr lang="en-US" sz="1800" dirty="0">
                <a:solidFill>
                  <a:srgbClr val="000000"/>
                </a:solidFill>
                <a:latin typeface="Lucida Grande"/>
                <a:cs typeface="Lucida Grande"/>
              </a:rPr>
              <a:t>Counting Bear, 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Fire Rescue, Emotions, Shapes and Puzzles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Create: Use </a:t>
            </a:r>
            <a:r>
              <a:rPr lang="en-US" sz="1800" dirty="0" err="1">
                <a:solidFill>
                  <a:srgbClr val="000000"/>
                </a:solidFill>
                <a:latin typeface="Lucida Grande"/>
                <a:cs typeface="Lucida Grande"/>
              </a:rPr>
              <a:t>S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cs typeface="Lucida Grande"/>
              </a:rPr>
              <a:t>torykit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 to make your own feelings book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Off-Screen: Feelings Calendar Report, Button Sorting (shape, color, number of holes)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Additional Info: 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  <a:hlinkClick r:id="rId3"/>
              </a:rPr>
              <a:t>Shapes in the 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cs typeface="Lucida Grande"/>
                <a:hlinkClick r:id="rId3"/>
              </a:rPr>
              <a:t>Kitchen</a:t>
            </a:r>
            <a:r>
              <a:rPr lang="en-US" sz="1800" dirty="0" err="1">
                <a:solidFill>
                  <a:srgbClr val="000000"/>
                </a:solidFill>
                <a:latin typeface="Lucida Grande"/>
                <a:cs typeface="Lucida Grande"/>
              </a:rPr>
              <a:t>,</a:t>
            </a:r>
            <a:r>
              <a:rPr lang="en-US" sz="1800" u="sng" dirty="0" err="1" smtClean="0">
                <a:solidFill>
                  <a:srgbClr val="000000"/>
                </a:solidFill>
                <a:latin typeface="Lucida Grande"/>
                <a:cs typeface="Lucida Grande"/>
                <a:hlinkClick r:id="rId4"/>
              </a:rPr>
              <a:t>How</a:t>
            </a:r>
            <a:r>
              <a:rPr lang="en-US" sz="1800" u="sng" dirty="0" smtClean="0">
                <a:solidFill>
                  <a:srgbClr val="000000"/>
                </a:solidFill>
                <a:latin typeface="Lucida Grande"/>
                <a:cs typeface="Lucida Grande"/>
                <a:hlinkClick r:id="rId4"/>
              </a:rPr>
              <a:t> True are Our Assumptions about Screentime?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  <a:hlinkClick r:id="rId4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cs typeface="Lucida Grande"/>
              </a:rPr>
              <a:t>Excerpt</a:t>
            </a:r>
            <a:endParaRPr lang="en-US" sz="1000" dirty="0"/>
          </a:p>
        </p:txBody>
      </p:sp>
      <p:pic>
        <p:nvPicPr>
          <p:cNvPr id="4" name="Picture 3" descr="IMG_046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442" y="2032788"/>
            <a:ext cx="2778604" cy="3215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118" y="5105043"/>
            <a:ext cx="3994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Parent Quote: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Lucida Grande"/>
              <a:cs typeface="Lucida Grande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“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Lucida Grande"/>
                <a:cs typeface="Lucida Grande"/>
              </a:rPr>
              <a:t>It was good because there was: to read, to play, to do other things, so he’s working on the same thing but in different ways.”</a:t>
            </a:r>
          </a:p>
        </p:txBody>
      </p:sp>
      <p:pic>
        <p:nvPicPr>
          <p:cNvPr id="6" name="Picture 5" descr="IMG_1266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074" y="934981"/>
            <a:ext cx="2053680" cy="27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2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9765"/>
          </a:xfrm>
        </p:spPr>
        <p:txBody>
          <a:bodyPr/>
          <a:lstStyle/>
          <a:p>
            <a:r>
              <a:rPr lang="en-US" dirty="0" err="1" smtClean="0">
                <a:latin typeface="Cronos Pro Bold Caption"/>
                <a:cs typeface="Cronos Pro Bold Caption"/>
              </a:rPr>
              <a:t>iPad</a:t>
            </a:r>
            <a:r>
              <a:rPr lang="en-US" dirty="0" smtClean="0">
                <a:latin typeface="Cronos Pro Bold Caption"/>
                <a:cs typeface="Cronos Pro Bold Caption"/>
              </a:rPr>
              <a:t> Orientation</a:t>
            </a:r>
            <a:endParaRPr lang="en-US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54"/>
            <a:ext cx="8229600" cy="4525963"/>
          </a:xfrm>
        </p:spPr>
        <p:txBody>
          <a:bodyPr numCol="2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New piece of technology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opportunity to frame the </a:t>
            </a:r>
            <a:r>
              <a:rPr lang="en-US" dirty="0" err="1">
                <a:solidFill>
                  <a:schemeClr val="tx1"/>
                </a:solidFill>
                <a:latin typeface="Lucida Grande"/>
                <a:cs typeface="Lucida Grande"/>
              </a:rPr>
              <a:t>iPad</a:t>
            </a:r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 as a learning tool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strong support for parents to get comfortable with </a:t>
            </a:r>
            <a:r>
              <a:rPr lang="en-US" dirty="0" err="1" smtClean="0">
                <a:solidFill>
                  <a:schemeClr val="tx1"/>
                </a:solidFill>
                <a:latin typeface="Lucida Grande"/>
                <a:cs typeface="Lucida Grande"/>
              </a:rPr>
              <a:t>iPad</a:t>
            </a:r>
            <a:endParaRPr lang="en-US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F</a:t>
            </a:r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ocus on </a:t>
            </a:r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parent-child interaction </a:t>
            </a:r>
            <a:endParaRPr lang="en-US" dirty="0" smtClean="0">
              <a:solidFill>
                <a:schemeClr val="tx1"/>
              </a:solidFill>
              <a:latin typeface="Lucida Grande"/>
              <a:cs typeface="Lucida Grande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Focus </a:t>
            </a:r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on parents understanding learning goals not just supplying </a:t>
            </a:r>
            <a:r>
              <a:rPr lang="en-US" dirty="0" smtClean="0">
                <a:solidFill>
                  <a:schemeClr val="tx1"/>
                </a:solidFill>
                <a:latin typeface="Lucida Grande"/>
                <a:cs typeface="Lucida Grande"/>
              </a:rPr>
              <a:t>them with resources</a:t>
            </a:r>
            <a:r>
              <a:rPr lang="en-US" dirty="0">
                <a:solidFill>
                  <a:schemeClr val="tx1"/>
                </a:solidFill>
                <a:latin typeface="Lucida Grande"/>
                <a:cs typeface="Lucida Grande"/>
              </a:rPr>
              <a:t>/technology</a:t>
            </a:r>
          </a:p>
          <a:p>
            <a:endParaRPr lang="en-US" dirty="0">
              <a:latin typeface="Lucida Grande"/>
              <a:cs typeface="Lucida Grande"/>
            </a:endParaRPr>
          </a:p>
        </p:txBody>
      </p:sp>
      <p:pic>
        <p:nvPicPr>
          <p:cNvPr id="4" name="Picture 3" descr="DSC0284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9940" y="1600200"/>
            <a:ext cx="3438622" cy="45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1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399779"/>
            <a:ext cx="7639539" cy="811608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Hands-On Learning</a:t>
            </a:r>
            <a:endParaRPr lang="en-US" dirty="0">
              <a:latin typeface="Cronos Pro Bold Caption"/>
              <a:cs typeface="Cronos Pro Bold Captio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4035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dirty="0" smtClean="0"/>
          </a:p>
          <a:p>
            <a:pPr marL="0" lvl="1" indent="0">
              <a:buNone/>
            </a:pPr>
            <a:endParaRPr lang="en-US" sz="2800" b="1" dirty="0" smtClean="0"/>
          </a:p>
          <a:p>
            <a:pPr marL="285750" lvl="1"/>
            <a:endParaRPr lang="en-US" sz="2800" b="1" dirty="0"/>
          </a:p>
          <a:p>
            <a:pPr marL="285750" lvl="1"/>
            <a:endParaRPr lang="en-US" sz="2800" b="1" dirty="0" smtClean="0"/>
          </a:p>
          <a:p>
            <a:pPr marL="0" lvl="1" indent="0">
              <a:buNone/>
            </a:pPr>
            <a:endParaRPr lang="en-US" sz="2800" b="1" dirty="0" smtClean="0"/>
          </a:p>
          <a:p>
            <a:pPr marL="285750" lvl="1"/>
            <a:endParaRPr lang="en-US" sz="2800" b="1" dirty="0" smtClean="0"/>
          </a:p>
          <a:p>
            <a:pPr marL="285750" lvl="1"/>
            <a:endParaRPr lang="en-US" sz="2800" b="1" dirty="0"/>
          </a:p>
          <a:p>
            <a:pPr marL="0" lvl="1" indent="0">
              <a:buNone/>
            </a:pPr>
            <a:endParaRPr lang="en-US" sz="2800" b="1" dirty="0" smtClean="0"/>
          </a:p>
          <a:p>
            <a:pPr marL="0" lvl="1" indent="0">
              <a:buNone/>
            </a:pPr>
            <a:endParaRPr lang="en-US" sz="2800" b="1" dirty="0" smtClean="0"/>
          </a:p>
          <a:p>
            <a:pPr marL="0" lvl="1" indent="0">
              <a:buNone/>
            </a:pPr>
            <a:endParaRPr lang="en-US" sz="2800" b="1" dirty="0" smtClean="0"/>
          </a:p>
          <a:p>
            <a:pPr marL="0" lvl="1" indent="0">
              <a:buNone/>
            </a:pPr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Essential parents </a:t>
            </a:r>
            <a:r>
              <a:rPr lang="en-US" sz="2800" dirty="0">
                <a:solidFill>
                  <a:srgbClr val="000000"/>
                </a:solidFill>
                <a:latin typeface="Lucida Grande"/>
                <a:cs typeface="Lucida Grande"/>
              </a:rPr>
              <a:t>feel </a:t>
            </a:r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comfortable,</a:t>
            </a:r>
            <a:r>
              <a:rPr lang="en-US" sz="2800" dirty="0">
                <a:solidFill>
                  <a:srgbClr val="000000"/>
                </a:solidFill>
                <a:latin typeface="Lucida Grande"/>
                <a:cs typeface="Lucida Grande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own </a:t>
            </a:r>
            <a:r>
              <a:rPr lang="en-US" sz="2800" dirty="0">
                <a:solidFill>
                  <a:srgbClr val="000000"/>
                </a:solidFill>
                <a:latin typeface="Lucida Grande"/>
                <a:cs typeface="Lucida Grande"/>
              </a:rPr>
              <a:t>it before taking it </a:t>
            </a:r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home</a:t>
            </a:r>
          </a:p>
          <a:p>
            <a:pPr marL="857250" lvl="2" indent="-457200"/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modeled concepts</a:t>
            </a:r>
          </a:p>
          <a:p>
            <a:pPr marL="857250" lvl="2" indent="-457200"/>
            <a:r>
              <a:rPr lang="en-US" sz="2800" dirty="0">
                <a:solidFill>
                  <a:srgbClr val="000000"/>
                </a:solidFill>
                <a:latin typeface="Lucida Grande"/>
                <a:cs typeface="Lucida Grande"/>
              </a:rPr>
              <a:t>t</a:t>
            </a:r>
            <a:r>
              <a:rPr lang="en-US" sz="2800" dirty="0" smtClean="0">
                <a:solidFill>
                  <a:srgbClr val="000000"/>
                </a:solidFill>
                <a:latin typeface="Lucida Grande"/>
                <a:cs typeface="Lucida Grande"/>
              </a:rPr>
              <a:t>ry activities and apps</a:t>
            </a:r>
            <a:endParaRPr lang="en-US" sz="2800" dirty="0">
              <a:solidFill>
                <a:srgbClr val="000000"/>
              </a:solidFill>
              <a:latin typeface="Lucida Grande"/>
              <a:cs typeface="Lucida Grande"/>
            </a:endParaRPr>
          </a:p>
          <a:p>
            <a:pPr marL="0" indent="-400050"/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endParaRPr lang="en-US" dirty="0" smtClean="0"/>
          </a:p>
          <a:p>
            <a:pPr marL="0" lvl="1" indent="0">
              <a:buNone/>
            </a:pPr>
            <a:endParaRPr lang="en-US" dirty="0" smtClean="0"/>
          </a:p>
          <a:p>
            <a:pPr marL="0" lvl="1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9534"/>
            <a:ext cx="4607300" cy="2951220"/>
          </a:xfrm>
          <a:prstGeom prst="rect">
            <a:avLst/>
          </a:prstGeom>
        </p:spPr>
      </p:pic>
      <p:pic>
        <p:nvPicPr>
          <p:cNvPr id="6" name="Picture 5" descr="IMG_0694_2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9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5377" y="2310992"/>
            <a:ext cx="3021424" cy="226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6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69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1483" y="1548257"/>
            <a:ext cx="3841990" cy="3841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941" y="5618331"/>
            <a:ext cx="717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ucida Grande"/>
                <a:cs typeface="Lucida Grande"/>
              </a:rPr>
              <a:t>Parents used the stamps in 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the App “Faces I Make” to create a pattern and then imported the image into “</a:t>
            </a:r>
            <a:r>
              <a:rPr lang="en-US" dirty="0" err="1" smtClean="0">
                <a:solidFill>
                  <a:srgbClr val="000000"/>
                </a:solidFill>
                <a:latin typeface="Lucida Grande"/>
                <a:cs typeface="Lucida Grande"/>
              </a:rPr>
              <a:t>Toca</a:t>
            </a:r>
            <a:r>
              <a:rPr lang="en-US" dirty="0" smtClean="0">
                <a:solidFill>
                  <a:srgbClr val="000000"/>
                </a:solidFill>
                <a:latin typeface="Lucida Grande"/>
                <a:cs typeface="Lucida Grande"/>
              </a:rPr>
              <a:t> Tailor”</a:t>
            </a:r>
            <a:endParaRPr lang="en-US" dirty="0">
              <a:solidFill>
                <a:srgbClr val="000000"/>
              </a:solidFill>
              <a:latin typeface="Lucida Grande"/>
              <a:cs typeface="Lucida Grande"/>
            </a:endParaRPr>
          </a:p>
        </p:txBody>
      </p:sp>
      <p:pic>
        <p:nvPicPr>
          <p:cNvPr id="13" name="Picture 12" descr="IMG_0696_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42" y="1750570"/>
            <a:ext cx="4299215" cy="3224411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2362"/>
          </a:xfrm>
        </p:spPr>
        <p:txBody>
          <a:bodyPr/>
          <a:lstStyle/>
          <a:p>
            <a:r>
              <a:rPr lang="en-US" dirty="0" smtClean="0">
                <a:latin typeface="Cronos Pro Bold Caption"/>
                <a:cs typeface="Cronos Pro Bold Caption"/>
              </a:rPr>
              <a:t>Incorporate Play</a:t>
            </a:r>
            <a:endParaRPr lang="en-US" dirty="0">
              <a:latin typeface="Cronos Pro Bold Caption"/>
              <a:cs typeface="Cronos Pro Bold Captio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1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11027</TotalTime>
  <Words>491</Words>
  <Application>Microsoft Office PowerPoint</Application>
  <PresentationFormat>On-screen Show (4:3)</PresentationFormat>
  <Paragraphs>147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Executive</vt:lpstr>
      <vt:lpstr>Comienza en Casa It Starts at Home</vt:lpstr>
      <vt:lpstr>Community Background</vt:lpstr>
      <vt:lpstr>Program Overview</vt:lpstr>
      <vt:lpstr>Program Structure</vt:lpstr>
      <vt:lpstr>Learning Goals</vt:lpstr>
      <vt:lpstr>Unit framework: Health and Safety</vt:lpstr>
      <vt:lpstr>iPad Orientation</vt:lpstr>
      <vt:lpstr>Hands-On Learning</vt:lpstr>
      <vt:lpstr>Incorporate Play</vt:lpstr>
      <vt:lpstr>Empowering Parents</vt:lpstr>
      <vt:lpstr>Thank You!</vt:lpstr>
    </vt:vector>
  </TitlesOfParts>
  <Company>Mano en Mano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Comienza en Casa It starts at Home</dc:title>
  <dc:creator>Ana Blagojevic</dc:creator>
  <cp:lastModifiedBy>tchovanec</cp:lastModifiedBy>
  <cp:revision>181</cp:revision>
  <cp:lastPrinted>2013-01-17T16:53:56Z</cp:lastPrinted>
  <dcterms:created xsi:type="dcterms:W3CDTF">2013-01-15T19:34:00Z</dcterms:created>
  <dcterms:modified xsi:type="dcterms:W3CDTF">2013-01-24T15:27:06Z</dcterms:modified>
</cp:coreProperties>
</file>